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259" r:id="rId6"/>
    <p:sldId id="263" r:id="rId7"/>
    <p:sldId id="260" r:id="rId8"/>
    <p:sldId id="318" r:id="rId9"/>
    <p:sldId id="304" r:id="rId10"/>
    <p:sldId id="261" r:id="rId11"/>
    <p:sldId id="302" r:id="rId12"/>
    <p:sldId id="264" r:id="rId13"/>
    <p:sldId id="309" r:id="rId14"/>
    <p:sldId id="267" r:id="rId15"/>
    <p:sldId id="315" r:id="rId16"/>
    <p:sldId id="265" r:id="rId17"/>
    <p:sldId id="269" r:id="rId18"/>
    <p:sldId id="320" r:id="rId19"/>
    <p:sldId id="321" r:id="rId20"/>
    <p:sldId id="323" r:id="rId21"/>
    <p:sldId id="310" r:id="rId22"/>
    <p:sldId id="300" r:id="rId23"/>
    <p:sldId id="312" r:id="rId24"/>
    <p:sldId id="301" r:id="rId25"/>
    <p:sldId id="270" r:id="rId26"/>
    <p:sldId id="305" r:id="rId27"/>
    <p:sldId id="268" r:id="rId28"/>
    <p:sldId id="272" r:id="rId29"/>
    <p:sldId id="273" r:id="rId30"/>
    <p:sldId id="274" r:id="rId31"/>
    <p:sldId id="275" r:id="rId32"/>
    <p:sldId id="276" r:id="rId33"/>
    <p:sldId id="317" r:id="rId34"/>
    <p:sldId id="278" r:id="rId35"/>
    <p:sldId id="279" r:id="rId36"/>
    <p:sldId id="293" r:id="rId37"/>
    <p:sldId id="281" r:id="rId38"/>
    <p:sldId id="280" r:id="rId39"/>
    <p:sldId id="282" r:id="rId40"/>
    <p:sldId id="283" r:id="rId41"/>
    <p:sldId id="289" r:id="rId42"/>
    <p:sldId id="284" r:id="rId43"/>
    <p:sldId id="285" r:id="rId44"/>
    <p:sldId id="286" r:id="rId45"/>
    <p:sldId id="308" r:id="rId46"/>
    <p:sldId id="287" r:id="rId47"/>
    <p:sldId id="294" r:id="rId48"/>
    <p:sldId id="297" r:id="rId49"/>
    <p:sldId id="306" r:id="rId50"/>
    <p:sldId id="307" r:id="rId51"/>
    <p:sldId id="295" r:id="rId52"/>
    <p:sldId id="298" r:id="rId53"/>
    <p:sldId id="313" r:id="rId54"/>
    <p:sldId id="314"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0FDE61-7D8B-E44E-1CDF-3F56FC7A88DC}" name="Grubbs, Crissy C (CHFS DAIL DQL)" initials="CG" userId="S::crissy.grubbs@ky.gov::e35263bb-c22c-4a05-8331-2d2dc9af4567" providerId="AD"/>
  <p188:author id="{4633BA97-5509-62E8-E003-42B23AB687B3}" name="Lowery, April D (CHFS DMS DLTSS)" initials="AL" userId="S::april.lowery2@ky.gov::b49fee7b-19ec-4911-97bd-4fb323d484e3" providerId="AD"/>
  <p188:author id="{327F78D7-97FC-EB9C-9859-3DBD99D6D61A}" name="Claes, Kelly E (CHFS DMS DLTSS)" initials="KC" userId="S::kelly.claes@ky.gov::1845c3d5-0802-4fef-bfd1-cfecc6bf10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1203D"/>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63932" autoAdjust="0"/>
  </p:normalViewPr>
  <p:slideViewPr>
    <p:cSldViewPr snapToGrid="0">
      <p:cViewPr varScale="1">
        <p:scale>
          <a:sx n="49" d="100"/>
          <a:sy n="49" d="100"/>
        </p:scale>
        <p:origin x="1939" y="58"/>
      </p:cViewPr>
      <p:guideLst/>
    </p:cSldViewPr>
  </p:slideViewPr>
  <p:outlineViewPr>
    <p:cViewPr>
      <p:scale>
        <a:sx n="33" d="100"/>
        <a:sy n="33" d="100"/>
      </p:scale>
      <p:origin x="0" y="-2766"/>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ECB87-D857-4C39-A102-3F5073F21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177FFA-35E5-49CD-B702-3B888EEDCA0B}">
      <dgm:prSet/>
      <dgm:spPr/>
      <dgm:t>
        <a:bodyPr/>
        <a:lstStyle/>
        <a:p>
          <a:r>
            <a:rPr lang="en-US" b="1" dirty="0"/>
            <a:t>Promotes consistency</a:t>
          </a:r>
          <a:endParaRPr lang="en-US" dirty="0"/>
        </a:p>
      </dgm:t>
    </dgm:pt>
    <dgm:pt modelId="{723C4C46-BF52-437E-B548-E3ECCF3CAA2C}" type="parTrans" cxnId="{EE16268A-A702-41A0-A86C-0449CAB57E2E}">
      <dgm:prSet/>
      <dgm:spPr/>
      <dgm:t>
        <a:bodyPr/>
        <a:lstStyle/>
        <a:p>
          <a:endParaRPr lang="en-US"/>
        </a:p>
      </dgm:t>
    </dgm:pt>
    <dgm:pt modelId="{8C0D7C2C-2A56-4CC3-9F03-F81B7B8D0558}" type="sibTrans" cxnId="{EE16268A-A702-41A0-A86C-0449CAB57E2E}">
      <dgm:prSet/>
      <dgm:spPr/>
      <dgm:t>
        <a:bodyPr/>
        <a:lstStyle/>
        <a:p>
          <a:endParaRPr lang="en-US"/>
        </a:p>
      </dgm:t>
    </dgm:pt>
    <dgm:pt modelId="{FE82D6E8-B84A-473F-8324-BC97ACD5628C}">
      <dgm:prSet/>
      <dgm:spPr/>
      <dgm:t>
        <a:bodyPr/>
        <a:lstStyle/>
        <a:p>
          <a:r>
            <a:rPr lang="en-US" b="1" dirty="0"/>
            <a:t>Participant’s record reflects real-time events</a:t>
          </a:r>
          <a:endParaRPr lang="en-US" dirty="0"/>
        </a:p>
      </dgm:t>
    </dgm:pt>
    <dgm:pt modelId="{D3C60D24-173E-4BBB-B489-39334524EFEC}" type="parTrans" cxnId="{765D77DE-BA62-49DD-B981-76104866CEBE}">
      <dgm:prSet/>
      <dgm:spPr/>
      <dgm:t>
        <a:bodyPr/>
        <a:lstStyle/>
        <a:p>
          <a:endParaRPr lang="en-US"/>
        </a:p>
      </dgm:t>
    </dgm:pt>
    <dgm:pt modelId="{9E715656-2BB5-467A-BF3C-C27DE3703C40}" type="sibTrans" cxnId="{765D77DE-BA62-49DD-B981-76104866CEBE}">
      <dgm:prSet/>
      <dgm:spPr/>
      <dgm:t>
        <a:bodyPr/>
        <a:lstStyle/>
        <a:p>
          <a:endParaRPr lang="en-US"/>
        </a:p>
      </dgm:t>
    </dgm:pt>
    <dgm:pt modelId="{1FFAEA0D-CEAE-424D-B4B8-B274B8D8DF8C}">
      <dgm:prSet/>
      <dgm:spPr/>
      <dgm:t>
        <a:bodyPr/>
        <a:lstStyle/>
        <a:p>
          <a:r>
            <a:rPr lang="en-US" b="1" dirty="0"/>
            <a:t>Timely communication between providers</a:t>
          </a:r>
          <a:endParaRPr lang="en-US" dirty="0"/>
        </a:p>
      </dgm:t>
    </dgm:pt>
    <dgm:pt modelId="{93DC2C45-4307-4E8C-86AB-F6A35B98D52F}" type="parTrans" cxnId="{330A7B3C-6821-4971-8490-66962C0FE4C1}">
      <dgm:prSet/>
      <dgm:spPr/>
      <dgm:t>
        <a:bodyPr/>
        <a:lstStyle/>
        <a:p>
          <a:endParaRPr lang="en-US"/>
        </a:p>
      </dgm:t>
    </dgm:pt>
    <dgm:pt modelId="{70A67676-F0BF-424B-AF43-46A6BC3E49A9}" type="sibTrans" cxnId="{330A7B3C-6821-4971-8490-66962C0FE4C1}">
      <dgm:prSet/>
      <dgm:spPr/>
      <dgm:t>
        <a:bodyPr/>
        <a:lstStyle/>
        <a:p>
          <a:endParaRPr lang="en-US"/>
        </a:p>
      </dgm:t>
    </dgm:pt>
    <dgm:pt modelId="{0A208A39-E28D-4BA8-A5FA-F16682AED8A5}">
      <dgm:prSet/>
      <dgm:spPr/>
      <dgm:t>
        <a:bodyPr/>
        <a:lstStyle/>
        <a:p>
          <a:r>
            <a:rPr lang="en-US" b="1" dirty="0"/>
            <a:t>Identifies risks to health, safety and welfare</a:t>
          </a:r>
          <a:endParaRPr lang="en-US" dirty="0"/>
        </a:p>
      </dgm:t>
    </dgm:pt>
    <dgm:pt modelId="{E758E5AE-2938-4B66-AAD9-80899FDC27CF}" type="parTrans" cxnId="{F0D245FA-7A62-4758-B882-78481125B955}">
      <dgm:prSet/>
      <dgm:spPr/>
      <dgm:t>
        <a:bodyPr/>
        <a:lstStyle/>
        <a:p>
          <a:endParaRPr lang="en-US"/>
        </a:p>
      </dgm:t>
    </dgm:pt>
    <dgm:pt modelId="{8A2BD6C1-749F-40BA-8A16-723520CE13AC}" type="sibTrans" cxnId="{F0D245FA-7A62-4758-B882-78481125B955}">
      <dgm:prSet/>
      <dgm:spPr/>
      <dgm:t>
        <a:bodyPr/>
        <a:lstStyle/>
        <a:p>
          <a:endParaRPr lang="en-US"/>
        </a:p>
      </dgm:t>
    </dgm:pt>
    <dgm:pt modelId="{4C53CE22-9588-40D2-BCB5-244A389BDBAC}">
      <dgm:prSet/>
      <dgm:spPr/>
      <dgm:t>
        <a:bodyPr/>
        <a:lstStyle/>
        <a:p>
          <a:r>
            <a:rPr lang="en-US" b="1" dirty="0"/>
            <a:t>Opportunities to mitigate preventable incidents</a:t>
          </a:r>
          <a:endParaRPr lang="en-US" dirty="0"/>
        </a:p>
      </dgm:t>
    </dgm:pt>
    <dgm:pt modelId="{1767DD6B-3A5B-4026-9789-20E00374F3B7}" type="parTrans" cxnId="{69DB2085-9B8D-4BBC-B806-1890EB85E592}">
      <dgm:prSet/>
      <dgm:spPr/>
      <dgm:t>
        <a:bodyPr/>
        <a:lstStyle/>
        <a:p>
          <a:endParaRPr lang="en-US"/>
        </a:p>
      </dgm:t>
    </dgm:pt>
    <dgm:pt modelId="{6628E829-6045-4D14-A4C2-5D61EF0CF1AA}" type="sibTrans" cxnId="{69DB2085-9B8D-4BBC-B806-1890EB85E592}">
      <dgm:prSet/>
      <dgm:spPr/>
      <dgm:t>
        <a:bodyPr/>
        <a:lstStyle/>
        <a:p>
          <a:endParaRPr lang="en-US"/>
        </a:p>
      </dgm:t>
    </dgm:pt>
    <dgm:pt modelId="{E48EC69B-155E-4333-91EC-EF01BEC8D73B}">
      <dgm:prSet/>
      <dgm:spPr/>
      <dgm:t>
        <a:bodyPr/>
        <a:lstStyle/>
        <a:p>
          <a:r>
            <a:rPr lang="en-US" b="1" dirty="0"/>
            <a:t>Identifies trends</a:t>
          </a:r>
          <a:endParaRPr lang="en-US" dirty="0"/>
        </a:p>
      </dgm:t>
    </dgm:pt>
    <dgm:pt modelId="{746050FB-8E16-48C4-8FA7-3AB4EAA671FE}" type="parTrans" cxnId="{A893CDBB-887E-4ACD-8EEB-59E2ACF21537}">
      <dgm:prSet/>
      <dgm:spPr/>
      <dgm:t>
        <a:bodyPr/>
        <a:lstStyle/>
        <a:p>
          <a:endParaRPr lang="en-US"/>
        </a:p>
      </dgm:t>
    </dgm:pt>
    <dgm:pt modelId="{2A2DA7C8-1693-4574-A300-E357052C0BC3}" type="sibTrans" cxnId="{A893CDBB-887E-4ACD-8EEB-59E2ACF21537}">
      <dgm:prSet/>
      <dgm:spPr/>
      <dgm:t>
        <a:bodyPr/>
        <a:lstStyle/>
        <a:p>
          <a:endParaRPr lang="en-US"/>
        </a:p>
      </dgm:t>
    </dgm:pt>
    <dgm:pt modelId="{FA193472-2E3B-4128-81EC-BDF659EBCD04}">
      <dgm:prSet/>
      <dgm:spPr/>
      <dgm:t>
        <a:bodyPr/>
        <a:lstStyle/>
        <a:p>
          <a:r>
            <a:rPr lang="en-US" b="1" dirty="0"/>
            <a:t>Documents provider actions</a:t>
          </a:r>
          <a:endParaRPr lang="en-US" dirty="0"/>
        </a:p>
      </dgm:t>
    </dgm:pt>
    <dgm:pt modelId="{5283B5CC-9342-4A79-ABDA-82290E87A956}" type="parTrans" cxnId="{ECBECACA-01C9-4E5E-89D4-05FEF90C34B1}">
      <dgm:prSet/>
      <dgm:spPr/>
      <dgm:t>
        <a:bodyPr/>
        <a:lstStyle/>
        <a:p>
          <a:endParaRPr lang="en-US"/>
        </a:p>
      </dgm:t>
    </dgm:pt>
    <dgm:pt modelId="{DC8A7EBD-7BB3-4AF2-A02D-70A1CBD1CBC8}" type="sibTrans" cxnId="{ECBECACA-01C9-4E5E-89D4-05FEF90C34B1}">
      <dgm:prSet/>
      <dgm:spPr/>
      <dgm:t>
        <a:bodyPr/>
        <a:lstStyle/>
        <a:p>
          <a:endParaRPr lang="en-US"/>
        </a:p>
      </dgm:t>
    </dgm:pt>
    <dgm:pt modelId="{8E2A7476-331E-4AF1-A89A-65B2D0A8DAA0}">
      <dgm:prSet/>
      <dgm:spPr/>
      <dgm:t>
        <a:bodyPr/>
        <a:lstStyle/>
        <a:p>
          <a:r>
            <a:rPr lang="en-US" b="1" dirty="0"/>
            <a:t>Increased oversight for Abuse, Neglect and Exploitation</a:t>
          </a:r>
          <a:endParaRPr lang="en-US" dirty="0"/>
        </a:p>
      </dgm:t>
    </dgm:pt>
    <dgm:pt modelId="{5A60B82A-2847-4FB1-9EB2-DD153B88DAF2}" type="parTrans" cxnId="{1A4218EF-3BD3-4C4E-97F9-75CC4D7A9E48}">
      <dgm:prSet/>
      <dgm:spPr/>
      <dgm:t>
        <a:bodyPr/>
        <a:lstStyle/>
        <a:p>
          <a:endParaRPr lang="en-US"/>
        </a:p>
      </dgm:t>
    </dgm:pt>
    <dgm:pt modelId="{C5694D70-F81D-4196-9013-0AF67A8EFC20}" type="sibTrans" cxnId="{1A4218EF-3BD3-4C4E-97F9-75CC4D7A9E48}">
      <dgm:prSet/>
      <dgm:spPr/>
      <dgm:t>
        <a:bodyPr/>
        <a:lstStyle/>
        <a:p>
          <a:endParaRPr lang="en-US"/>
        </a:p>
      </dgm:t>
    </dgm:pt>
    <dgm:pt modelId="{D98A3418-7F25-4936-98F4-39A56270D7DC}">
      <dgm:prSet/>
      <dgm:spPr/>
      <dgm:t>
        <a:bodyPr/>
        <a:lstStyle/>
        <a:p>
          <a:r>
            <a:rPr lang="en-US" b="1" dirty="0"/>
            <a:t>Increased accountability for timely discharge and case closure</a:t>
          </a:r>
          <a:endParaRPr lang="en-US" dirty="0"/>
        </a:p>
      </dgm:t>
    </dgm:pt>
    <dgm:pt modelId="{7C4DE5C7-8885-437A-9964-87C621A4D9F2}" type="parTrans" cxnId="{F35D2F2B-D079-44D3-BD75-91A6415D80B4}">
      <dgm:prSet/>
      <dgm:spPr/>
      <dgm:t>
        <a:bodyPr/>
        <a:lstStyle/>
        <a:p>
          <a:endParaRPr lang="en-US"/>
        </a:p>
      </dgm:t>
    </dgm:pt>
    <dgm:pt modelId="{D7FA56F4-24AE-43C4-B6C4-D59C881B4CCF}" type="sibTrans" cxnId="{F35D2F2B-D079-44D3-BD75-91A6415D80B4}">
      <dgm:prSet/>
      <dgm:spPr/>
      <dgm:t>
        <a:bodyPr/>
        <a:lstStyle/>
        <a:p>
          <a:endParaRPr lang="en-US"/>
        </a:p>
      </dgm:t>
    </dgm:pt>
    <dgm:pt modelId="{10CE8446-AFCE-499A-9BC4-BB6E9862DB72}" type="pres">
      <dgm:prSet presAssocID="{8C7ECB87-D857-4C39-A102-3F5073F210EF}" presName="diagram" presStyleCnt="0">
        <dgm:presLayoutVars>
          <dgm:dir/>
          <dgm:resizeHandles val="exact"/>
        </dgm:presLayoutVars>
      </dgm:prSet>
      <dgm:spPr/>
    </dgm:pt>
    <dgm:pt modelId="{11AC5FA9-057D-42A7-8815-2D7253A691D4}" type="pres">
      <dgm:prSet presAssocID="{D2177FFA-35E5-49CD-B702-3B888EEDCA0B}" presName="node" presStyleLbl="node1" presStyleIdx="0" presStyleCnt="9">
        <dgm:presLayoutVars>
          <dgm:bulletEnabled val="1"/>
        </dgm:presLayoutVars>
      </dgm:prSet>
      <dgm:spPr/>
    </dgm:pt>
    <dgm:pt modelId="{5FF160B4-C715-411F-BEF8-6123A244885D}" type="pres">
      <dgm:prSet presAssocID="{8C0D7C2C-2A56-4CC3-9F03-F81B7B8D0558}" presName="sibTrans" presStyleCnt="0"/>
      <dgm:spPr/>
    </dgm:pt>
    <dgm:pt modelId="{2CE44BED-97FC-4895-AD11-15F67B113D2D}" type="pres">
      <dgm:prSet presAssocID="{FE82D6E8-B84A-473F-8324-BC97ACD5628C}" presName="node" presStyleLbl="node1" presStyleIdx="1" presStyleCnt="9">
        <dgm:presLayoutVars>
          <dgm:bulletEnabled val="1"/>
        </dgm:presLayoutVars>
      </dgm:prSet>
      <dgm:spPr/>
    </dgm:pt>
    <dgm:pt modelId="{7ED815D1-2A5F-46DB-96E9-50153FCDA706}" type="pres">
      <dgm:prSet presAssocID="{9E715656-2BB5-467A-BF3C-C27DE3703C40}" presName="sibTrans" presStyleCnt="0"/>
      <dgm:spPr/>
    </dgm:pt>
    <dgm:pt modelId="{399D17B4-0767-4A7E-B1A4-4C45F173DF4A}" type="pres">
      <dgm:prSet presAssocID="{1FFAEA0D-CEAE-424D-B4B8-B274B8D8DF8C}" presName="node" presStyleLbl="node1" presStyleIdx="2" presStyleCnt="9">
        <dgm:presLayoutVars>
          <dgm:bulletEnabled val="1"/>
        </dgm:presLayoutVars>
      </dgm:prSet>
      <dgm:spPr/>
    </dgm:pt>
    <dgm:pt modelId="{5758BB87-F40B-4264-863D-E46E28B8A27B}" type="pres">
      <dgm:prSet presAssocID="{70A67676-F0BF-424B-AF43-46A6BC3E49A9}" presName="sibTrans" presStyleCnt="0"/>
      <dgm:spPr/>
    </dgm:pt>
    <dgm:pt modelId="{FC158D85-E0F6-4977-AAA3-ABCFDAFABCB5}" type="pres">
      <dgm:prSet presAssocID="{0A208A39-E28D-4BA8-A5FA-F16682AED8A5}" presName="node" presStyleLbl="node1" presStyleIdx="3" presStyleCnt="9">
        <dgm:presLayoutVars>
          <dgm:bulletEnabled val="1"/>
        </dgm:presLayoutVars>
      </dgm:prSet>
      <dgm:spPr/>
    </dgm:pt>
    <dgm:pt modelId="{61CB3636-F2C3-45A5-9052-B516FB5251C0}" type="pres">
      <dgm:prSet presAssocID="{8A2BD6C1-749F-40BA-8A16-723520CE13AC}" presName="sibTrans" presStyleCnt="0"/>
      <dgm:spPr/>
    </dgm:pt>
    <dgm:pt modelId="{8DD6FCDD-7D6E-4A9D-A0AC-A1689E92D6B4}" type="pres">
      <dgm:prSet presAssocID="{4C53CE22-9588-40D2-BCB5-244A389BDBAC}" presName="node" presStyleLbl="node1" presStyleIdx="4" presStyleCnt="9">
        <dgm:presLayoutVars>
          <dgm:bulletEnabled val="1"/>
        </dgm:presLayoutVars>
      </dgm:prSet>
      <dgm:spPr/>
    </dgm:pt>
    <dgm:pt modelId="{D59EF9D5-8C0E-4DC0-8F5F-80C56B1178B1}" type="pres">
      <dgm:prSet presAssocID="{6628E829-6045-4D14-A4C2-5D61EF0CF1AA}" presName="sibTrans" presStyleCnt="0"/>
      <dgm:spPr/>
    </dgm:pt>
    <dgm:pt modelId="{9C987962-7E68-41AF-95C6-84783B7462DF}" type="pres">
      <dgm:prSet presAssocID="{E48EC69B-155E-4333-91EC-EF01BEC8D73B}" presName="node" presStyleLbl="node1" presStyleIdx="5" presStyleCnt="9">
        <dgm:presLayoutVars>
          <dgm:bulletEnabled val="1"/>
        </dgm:presLayoutVars>
      </dgm:prSet>
      <dgm:spPr/>
    </dgm:pt>
    <dgm:pt modelId="{49896750-128E-422C-9C05-E1FB445D142F}" type="pres">
      <dgm:prSet presAssocID="{2A2DA7C8-1693-4574-A300-E357052C0BC3}" presName="sibTrans" presStyleCnt="0"/>
      <dgm:spPr/>
    </dgm:pt>
    <dgm:pt modelId="{D97BFDDA-D9F1-4868-B768-FC6B7B29FC8E}" type="pres">
      <dgm:prSet presAssocID="{FA193472-2E3B-4128-81EC-BDF659EBCD04}" presName="node" presStyleLbl="node1" presStyleIdx="6" presStyleCnt="9">
        <dgm:presLayoutVars>
          <dgm:bulletEnabled val="1"/>
        </dgm:presLayoutVars>
      </dgm:prSet>
      <dgm:spPr/>
    </dgm:pt>
    <dgm:pt modelId="{EB48581C-7899-497C-B65C-1012D5D5AB75}" type="pres">
      <dgm:prSet presAssocID="{DC8A7EBD-7BB3-4AF2-A02D-70A1CBD1CBC8}" presName="sibTrans" presStyleCnt="0"/>
      <dgm:spPr/>
    </dgm:pt>
    <dgm:pt modelId="{86B010DE-07AA-41BE-9506-B3C1F44D4C03}" type="pres">
      <dgm:prSet presAssocID="{8E2A7476-331E-4AF1-A89A-65B2D0A8DAA0}" presName="node" presStyleLbl="node1" presStyleIdx="7" presStyleCnt="9">
        <dgm:presLayoutVars>
          <dgm:bulletEnabled val="1"/>
        </dgm:presLayoutVars>
      </dgm:prSet>
      <dgm:spPr/>
    </dgm:pt>
    <dgm:pt modelId="{EB0E0DF2-6C85-49F8-92D8-0D84872A9341}" type="pres">
      <dgm:prSet presAssocID="{C5694D70-F81D-4196-9013-0AF67A8EFC20}" presName="sibTrans" presStyleCnt="0"/>
      <dgm:spPr/>
    </dgm:pt>
    <dgm:pt modelId="{B3908636-3A60-4AB5-926C-7D00C7351763}" type="pres">
      <dgm:prSet presAssocID="{D98A3418-7F25-4936-98F4-39A56270D7DC}" presName="node" presStyleLbl="node1" presStyleIdx="8" presStyleCnt="9">
        <dgm:presLayoutVars>
          <dgm:bulletEnabled val="1"/>
        </dgm:presLayoutVars>
      </dgm:prSet>
      <dgm:spPr/>
    </dgm:pt>
  </dgm:ptLst>
  <dgm:cxnLst>
    <dgm:cxn modelId="{F35D2F2B-D079-44D3-BD75-91A6415D80B4}" srcId="{8C7ECB87-D857-4C39-A102-3F5073F210EF}" destId="{D98A3418-7F25-4936-98F4-39A56270D7DC}" srcOrd="8" destOrd="0" parTransId="{7C4DE5C7-8885-437A-9964-87C621A4D9F2}" sibTransId="{D7FA56F4-24AE-43C4-B6C4-D59C881B4CCF}"/>
    <dgm:cxn modelId="{330A7B3C-6821-4971-8490-66962C0FE4C1}" srcId="{8C7ECB87-D857-4C39-A102-3F5073F210EF}" destId="{1FFAEA0D-CEAE-424D-B4B8-B274B8D8DF8C}" srcOrd="2" destOrd="0" parTransId="{93DC2C45-4307-4E8C-86AB-F6A35B98D52F}" sibTransId="{70A67676-F0BF-424B-AF43-46A6BC3E49A9}"/>
    <dgm:cxn modelId="{25AE8B4D-53A2-416D-9224-E1EEC3B263BE}" type="presOf" srcId="{D2177FFA-35E5-49CD-B702-3B888EEDCA0B}" destId="{11AC5FA9-057D-42A7-8815-2D7253A691D4}" srcOrd="0" destOrd="0" presId="urn:microsoft.com/office/officeart/2005/8/layout/default"/>
    <dgm:cxn modelId="{64688653-DE1B-4665-8665-E9B7BE51EC40}" type="presOf" srcId="{8E2A7476-331E-4AF1-A89A-65B2D0A8DAA0}" destId="{86B010DE-07AA-41BE-9506-B3C1F44D4C03}" srcOrd="0" destOrd="0" presId="urn:microsoft.com/office/officeart/2005/8/layout/default"/>
    <dgm:cxn modelId="{F7402F54-2830-403B-889B-ABA389D2FBF1}" type="presOf" srcId="{8C7ECB87-D857-4C39-A102-3F5073F210EF}" destId="{10CE8446-AFCE-499A-9BC4-BB6E9862DB72}" srcOrd="0" destOrd="0" presId="urn:microsoft.com/office/officeart/2005/8/layout/default"/>
    <dgm:cxn modelId="{C9B54F7F-82F4-4BF8-B7AD-61217A9DD813}" type="presOf" srcId="{FE82D6E8-B84A-473F-8324-BC97ACD5628C}" destId="{2CE44BED-97FC-4895-AD11-15F67B113D2D}" srcOrd="0" destOrd="0" presId="urn:microsoft.com/office/officeart/2005/8/layout/default"/>
    <dgm:cxn modelId="{69DB2085-9B8D-4BBC-B806-1890EB85E592}" srcId="{8C7ECB87-D857-4C39-A102-3F5073F210EF}" destId="{4C53CE22-9588-40D2-BCB5-244A389BDBAC}" srcOrd="4" destOrd="0" parTransId="{1767DD6B-3A5B-4026-9789-20E00374F3B7}" sibTransId="{6628E829-6045-4D14-A4C2-5D61EF0CF1AA}"/>
    <dgm:cxn modelId="{0F6BA389-7673-49A0-9A14-B44BCB91D250}" type="presOf" srcId="{FA193472-2E3B-4128-81EC-BDF659EBCD04}" destId="{D97BFDDA-D9F1-4868-B768-FC6B7B29FC8E}" srcOrd="0" destOrd="0" presId="urn:microsoft.com/office/officeart/2005/8/layout/default"/>
    <dgm:cxn modelId="{EE16268A-A702-41A0-A86C-0449CAB57E2E}" srcId="{8C7ECB87-D857-4C39-A102-3F5073F210EF}" destId="{D2177FFA-35E5-49CD-B702-3B888EEDCA0B}" srcOrd="0" destOrd="0" parTransId="{723C4C46-BF52-437E-B548-E3ECCF3CAA2C}" sibTransId="{8C0D7C2C-2A56-4CC3-9F03-F81B7B8D0558}"/>
    <dgm:cxn modelId="{07673599-9E90-4755-8F95-89A2DB6A96CD}" type="presOf" srcId="{0A208A39-E28D-4BA8-A5FA-F16682AED8A5}" destId="{FC158D85-E0F6-4977-AAA3-ABCFDAFABCB5}" srcOrd="0" destOrd="0" presId="urn:microsoft.com/office/officeart/2005/8/layout/default"/>
    <dgm:cxn modelId="{22C703A2-34E6-4A22-9FCA-FF8492539BE8}" type="presOf" srcId="{E48EC69B-155E-4333-91EC-EF01BEC8D73B}" destId="{9C987962-7E68-41AF-95C6-84783B7462DF}" srcOrd="0" destOrd="0" presId="urn:microsoft.com/office/officeart/2005/8/layout/default"/>
    <dgm:cxn modelId="{BA2362AE-AF79-4F12-B531-877448473BB0}" type="presOf" srcId="{4C53CE22-9588-40D2-BCB5-244A389BDBAC}" destId="{8DD6FCDD-7D6E-4A9D-A0AC-A1689E92D6B4}" srcOrd="0" destOrd="0" presId="urn:microsoft.com/office/officeart/2005/8/layout/default"/>
    <dgm:cxn modelId="{6E0B8AAE-6C1D-4602-AC4D-6E10F1C547EC}" type="presOf" srcId="{D98A3418-7F25-4936-98F4-39A56270D7DC}" destId="{B3908636-3A60-4AB5-926C-7D00C7351763}" srcOrd="0" destOrd="0" presId="urn:microsoft.com/office/officeart/2005/8/layout/default"/>
    <dgm:cxn modelId="{CF5028BB-5993-461D-9834-11A7FE399AAF}" type="presOf" srcId="{1FFAEA0D-CEAE-424D-B4B8-B274B8D8DF8C}" destId="{399D17B4-0767-4A7E-B1A4-4C45F173DF4A}" srcOrd="0" destOrd="0" presId="urn:microsoft.com/office/officeart/2005/8/layout/default"/>
    <dgm:cxn modelId="{A893CDBB-887E-4ACD-8EEB-59E2ACF21537}" srcId="{8C7ECB87-D857-4C39-A102-3F5073F210EF}" destId="{E48EC69B-155E-4333-91EC-EF01BEC8D73B}" srcOrd="5" destOrd="0" parTransId="{746050FB-8E16-48C4-8FA7-3AB4EAA671FE}" sibTransId="{2A2DA7C8-1693-4574-A300-E357052C0BC3}"/>
    <dgm:cxn modelId="{ECBECACA-01C9-4E5E-89D4-05FEF90C34B1}" srcId="{8C7ECB87-D857-4C39-A102-3F5073F210EF}" destId="{FA193472-2E3B-4128-81EC-BDF659EBCD04}" srcOrd="6" destOrd="0" parTransId="{5283B5CC-9342-4A79-ABDA-82290E87A956}" sibTransId="{DC8A7EBD-7BB3-4AF2-A02D-70A1CBD1CBC8}"/>
    <dgm:cxn modelId="{765D77DE-BA62-49DD-B981-76104866CEBE}" srcId="{8C7ECB87-D857-4C39-A102-3F5073F210EF}" destId="{FE82D6E8-B84A-473F-8324-BC97ACD5628C}" srcOrd="1" destOrd="0" parTransId="{D3C60D24-173E-4BBB-B489-39334524EFEC}" sibTransId="{9E715656-2BB5-467A-BF3C-C27DE3703C40}"/>
    <dgm:cxn modelId="{1A4218EF-3BD3-4C4E-97F9-75CC4D7A9E48}" srcId="{8C7ECB87-D857-4C39-A102-3F5073F210EF}" destId="{8E2A7476-331E-4AF1-A89A-65B2D0A8DAA0}" srcOrd="7" destOrd="0" parTransId="{5A60B82A-2847-4FB1-9EB2-DD153B88DAF2}" sibTransId="{C5694D70-F81D-4196-9013-0AF67A8EFC20}"/>
    <dgm:cxn modelId="{F0D245FA-7A62-4758-B882-78481125B955}" srcId="{8C7ECB87-D857-4C39-A102-3F5073F210EF}" destId="{0A208A39-E28D-4BA8-A5FA-F16682AED8A5}" srcOrd="3" destOrd="0" parTransId="{E758E5AE-2938-4B66-AAD9-80899FDC27CF}" sibTransId="{8A2BD6C1-749F-40BA-8A16-723520CE13AC}"/>
    <dgm:cxn modelId="{3F0F1E59-32B3-421F-BA74-C140FD8890B7}" type="presParOf" srcId="{10CE8446-AFCE-499A-9BC4-BB6E9862DB72}" destId="{11AC5FA9-057D-42A7-8815-2D7253A691D4}" srcOrd="0" destOrd="0" presId="urn:microsoft.com/office/officeart/2005/8/layout/default"/>
    <dgm:cxn modelId="{BEF52033-C88B-417B-AA5C-63EA09B16108}" type="presParOf" srcId="{10CE8446-AFCE-499A-9BC4-BB6E9862DB72}" destId="{5FF160B4-C715-411F-BEF8-6123A244885D}" srcOrd="1" destOrd="0" presId="urn:microsoft.com/office/officeart/2005/8/layout/default"/>
    <dgm:cxn modelId="{670CFAD2-BD23-4254-B4F9-721DA1F9715B}" type="presParOf" srcId="{10CE8446-AFCE-499A-9BC4-BB6E9862DB72}" destId="{2CE44BED-97FC-4895-AD11-15F67B113D2D}" srcOrd="2" destOrd="0" presId="urn:microsoft.com/office/officeart/2005/8/layout/default"/>
    <dgm:cxn modelId="{EE731929-6BB4-44B4-B5C3-0E7D17CD637C}" type="presParOf" srcId="{10CE8446-AFCE-499A-9BC4-BB6E9862DB72}" destId="{7ED815D1-2A5F-46DB-96E9-50153FCDA706}" srcOrd="3" destOrd="0" presId="urn:microsoft.com/office/officeart/2005/8/layout/default"/>
    <dgm:cxn modelId="{3009593D-D12E-417F-92B7-2A17683BFBD8}" type="presParOf" srcId="{10CE8446-AFCE-499A-9BC4-BB6E9862DB72}" destId="{399D17B4-0767-4A7E-B1A4-4C45F173DF4A}" srcOrd="4" destOrd="0" presId="urn:microsoft.com/office/officeart/2005/8/layout/default"/>
    <dgm:cxn modelId="{63F52561-3BD9-4187-833A-DDCA56A4ADA1}" type="presParOf" srcId="{10CE8446-AFCE-499A-9BC4-BB6E9862DB72}" destId="{5758BB87-F40B-4264-863D-E46E28B8A27B}" srcOrd="5" destOrd="0" presId="urn:microsoft.com/office/officeart/2005/8/layout/default"/>
    <dgm:cxn modelId="{019C5F06-C5DD-4B8F-A801-D60A723199E0}" type="presParOf" srcId="{10CE8446-AFCE-499A-9BC4-BB6E9862DB72}" destId="{FC158D85-E0F6-4977-AAA3-ABCFDAFABCB5}" srcOrd="6" destOrd="0" presId="urn:microsoft.com/office/officeart/2005/8/layout/default"/>
    <dgm:cxn modelId="{C6F7DF55-BF28-48EB-9C6A-F9080B9EA621}" type="presParOf" srcId="{10CE8446-AFCE-499A-9BC4-BB6E9862DB72}" destId="{61CB3636-F2C3-45A5-9052-B516FB5251C0}" srcOrd="7" destOrd="0" presId="urn:microsoft.com/office/officeart/2005/8/layout/default"/>
    <dgm:cxn modelId="{92738C0B-62FD-40A1-B43C-2FC348761F10}" type="presParOf" srcId="{10CE8446-AFCE-499A-9BC4-BB6E9862DB72}" destId="{8DD6FCDD-7D6E-4A9D-A0AC-A1689E92D6B4}" srcOrd="8" destOrd="0" presId="urn:microsoft.com/office/officeart/2005/8/layout/default"/>
    <dgm:cxn modelId="{A460B6B1-D7A6-4920-A1C0-C6482FFA79FD}" type="presParOf" srcId="{10CE8446-AFCE-499A-9BC4-BB6E9862DB72}" destId="{D59EF9D5-8C0E-4DC0-8F5F-80C56B1178B1}" srcOrd="9" destOrd="0" presId="urn:microsoft.com/office/officeart/2005/8/layout/default"/>
    <dgm:cxn modelId="{E8B46DCC-B93A-42D9-899D-86602013CA48}" type="presParOf" srcId="{10CE8446-AFCE-499A-9BC4-BB6E9862DB72}" destId="{9C987962-7E68-41AF-95C6-84783B7462DF}" srcOrd="10" destOrd="0" presId="urn:microsoft.com/office/officeart/2005/8/layout/default"/>
    <dgm:cxn modelId="{6827268D-1FF2-436A-96C6-6B4445DEE34D}" type="presParOf" srcId="{10CE8446-AFCE-499A-9BC4-BB6E9862DB72}" destId="{49896750-128E-422C-9C05-E1FB445D142F}" srcOrd="11" destOrd="0" presId="urn:microsoft.com/office/officeart/2005/8/layout/default"/>
    <dgm:cxn modelId="{B8843CBD-FB05-4F8F-A770-9AA392225D94}" type="presParOf" srcId="{10CE8446-AFCE-499A-9BC4-BB6E9862DB72}" destId="{D97BFDDA-D9F1-4868-B768-FC6B7B29FC8E}" srcOrd="12" destOrd="0" presId="urn:microsoft.com/office/officeart/2005/8/layout/default"/>
    <dgm:cxn modelId="{2D62F192-45C0-4DE8-9CA7-21F169E10FA4}" type="presParOf" srcId="{10CE8446-AFCE-499A-9BC4-BB6E9862DB72}" destId="{EB48581C-7899-497C-B65C-1012D5D5AB75}" srcOrd="13" destOrd="0" presId="urn:microsoft.com/office/officeart/2005/8/layout/default"/>
    <dgm:cxn modelId="{0187B722-B78E-4E7B-B2A5-377F1DEFA20A}" type="presParOf" srcId="{10CE8446-AFCE-499A-9BC4-BB6E9862DB72}" destId="{86B010DE-07AA-41BE-9506-B3C1F44D4C03}" srcOrd="14" destOrd="0" presId="urn:microsoft.com/office/officeart/2005/8/layout/default"/>
    <dgm:cxn modelId="{221989B0-33FE-4431-912A-602D7499F867}" type="presParOf" srcId="{10CE8446-AFCE-499A-9BC4-BB6E9862DB72}" destId="{EB0E0DF2-6C85-49F8-92D8-0D84872A9341}" srcOrd="15" destOrd="0" presId="urn:microsoft.com/office/officeart/2005/8/layout/default"/>
    <dgm:cxn modelId="{158D9919-9465-44CF-9211-97BD0E46C0C2}" type="presParOf" srcId="{10CE8446-AFCE-499A-9BC4-BB6E9862DB72}" destId="{B3908636-3A60-4AB5-926C-7D00C735176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469946-3B5D-4376-A95F-1B284A79193D}"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79C52BAD-6583-4EB9-B7C0-CD9EEE97023A}">
      <dgm:prSet custT="1"/>
      <dgm:spPr/>
      <dgm:t>
        <a:bodyPr/>
        <a:lstStyle/>
        <a:p>
          <a:r>
            <a:rPr lang="en-US" sz="2000" dirty="0"/>
            <a:t>Speaking to all parties involved in the incident (Direct service provider, Case Manager, participant, family members, neighbors, etc.) to gather information</a:t>
          </a:r>
          <a:r>
            <a:rPr lang="en-US" sz="1800" dirty="0"/>
            <a:t>.</a:t>
          </a:r>
        </a:p>
      </dgm:t>
    </dgm:pt>
    <dgm:pt modelId="{1C4409CF-F513-4899-9C0C-D8B604700A87}" type="parTrans" cxnId="{16B91CAB-94BD-4450-B00A-FB36DD2E5E7B}">
      <dgm:prSet/>
      <dgm:spPr/>
      <dgm:t>
        <a:bodyPr/>
        <a:lstStyle/>
        <a:p>
          <a:endParaRPr lang="en-US"/>
        </a:p>
      </dgm:t>
    </dgm:pt>
    <dgm:pt modelId="{07041468-05B9-4C59-963A-CDC380841571}" type="sibTrans" cxnId="{16B91CAB-94BD-4450-B00A-FB36DD2E5E7B}">
      <dgm:prSet phldrT="01" phldr="0"/>
      <dgm:spPr/>
      <dgm:t>
        <a:bodyPr/>
        <a:lstStyle/>
        <a:p>
          <a:r>
            <a:rPr lang="en-US" dirty="0"/>
            <a:t>01</a:t>
          </a:r>
        </a:p>
      </dgm:t>
    </dgm:pt>
    <dgm:pt modelId="{421AC771-9295-444F-BD82-79AB89FBECE7}">
      <dgm:prSet custT="1"/>
      <dgm:spPr/>
      <dgm:t>
        <a:bodyPr/>
        <a:lstStyle/>
        <a:p>
          <a:r>
            <a:rPr lang="en-US" sz="1900" dirty="0"/>
            <a:t>Identifying resources that might be beneficial in helping with the incident.  A few examples are food banks, elder abuse attorneys, medical supplies, equipment and appliances (MSEA) providers.</a:t>
          </a:r>
        </a:p>
      </dgm:t>
    </dgm:pt>
    <dgm:pt modelId="{12EBAB12-C614-4AF4-8C76-AFE830DF7420}" type="parTrans" cxnId="{2CFCD1A8-B8D3-4AAA-91C0-1C80C09AAB04}">
      <dgm:prSet/>
      <dgm:spPr/>
      <dgm:t>
        <a:bodyPr/>
        <a:lstStyle/>
        <a:p>
          <a:endParaRPr lang="en-US"/>
        </a:p>
      </dgm:t>
    </dgm:pt>
    <dgm:pt modelId="{9754A74A-B984-43F4-8689-4D0939FD3E18}" type="sibTrans" cxnId="{2CFCD1A8-B8D3-4AAA-91C0-1C80C09AAB04}">
      <dgm:prSet phldrT="02" phldr="0"/>
      <dgm:spPr/>
      <dgm:t>
        <a:bodyPr/>
        <a:lstStyle/>
        <a:p>
          <a:r>
            <a:rPr lang="en-US" dirty="0"/>
            <a:t>02</a:t>
          </a:r>
        </a:p>
      </dgm:t>
    </dgm:pt>
    <dgm:pt modelId="{E36F1984-61E1-4227-856A-1C16CD1DBC6E}">
      <dgm:prSet custT="1"/>
      <dgm:spPr/>
      <dgm:t>
        <a:bodyPr/>
        <a:lstStyle/>
        <a:p>
          <a:r>
            <a:rPr lang="en-US" sz="1900" dirty="0"/>
            <a:t>Review the participant’s history. This could include past incidents, case management notes or Adult Day Health Care (ADHC) notes to see if there are any trends or recent events related to the incident. </a:t>
          </a:r>
        </a:p>
      </dgm:t>
    </dgm:pt>
    <dgm:pt modelId="{B3204454-A06B-41EE-95DD-52BE5E4DEBA1}" type="parTrans" cxnId="{1F7CDB51-8DD4-4AE5-A8B5-B9FBA95DAFD7}">
      <dgm:prSet/>
      <dgm:spPr/>
      <dgm:t>
        <a:bodyPr/>
        <a:lstStyle/>
        <a:p>
          <a:endParaRPr lang="en-US"/>
        </a:p>
      </dgm:t>
    </dgm:pt>
    <dgm:pt modelId="{5079A0A1-850A-45BE-AEF6-6A5576973725}" type="sibTrans" cxnId="{1F7CDB51-8DD4-4AE5-A8B5-B9FBA95DAFD7}">
      <dgm:prSet phldrT="03" phldr="0"/>
      <dgm:spPr/>
      <dgm:t>
        <a:bodyPr/>
        <a:lstStyle/>
        <a:p>
          <a:r>
            <a:rPr lang="en-US" dirty="0"/>
            <a:t>03</a:t>
          </a:r>
        </a:p>
      </dgm:t>
    </dgm:pt>
    <dgm:pt modelId="{3E60482D-1107-4BD7-B3A3-DDEA56E375E8}" type="pres">
      <dgm:prSet presAssocID="{6F469946-3B5D-4376-A95F-1B284A79193D}" presName="Name0" presStyleCnt="0">
        <dgm:presLayoutVars>
          <dgm:animLvl val="lvl"/>
          <dgm:resizeHandles val="exact"/>
        </dgm:presLayoutVars>
      </dgm:prSet>
      <dgm:spPr/>
    </dgm:pt>
    <dgm:pt modelId="{3B8A8748-C909-4DDB-B0F0-F255FA82BFC6}" type="pres">
      <dgm:prSet presAssocID="{79C52BAD-6583-4EB9-B7C0-CD9EEE97023A}" presName="compositeNode" presStyleCnt="0">
        <dgm:presLayoutVars>
          <dgm:bulletEnabled val="1"/>
        </dgm:presLayoutVars>
      </dgm:prSet>
      <dgm:spPr/>
    </dgm:pt>
    <dgm:pt modelId="{1122FA58-86B8-4B13-B141-CE7A4AB2AC80}" type="pres">
      <dgm:prSet presAssocID="{79C52BAD-6583-4EB9-B7C0-CD9EEE97023A}" presName="bgRect" presStyleLbl="alignNode1" presStyleIdx="0" presStyleCnt="3"/>
      <dgm:spPr/>
    </dgm:pt>
    <dgm:pt modelId="{AAB952C9-C4E5-4492-9CF2-DC51F3F05252}" type="pres">
      <dgm:prSet presAssocID="{07041468-05B9-4C59-963A-CDC380841571}" presName="sibTransNodeRect" presStyleLbl="alignNode1" presStyleIdx="0" presStyleCnt="3">
        <dgm:presLayoutVars>
          <dgm:chMax val="0"/>
          <dgm:bulletEnabled val="1"/>
        </dgm:presLayoutVars>
      </dgm:prSet>
      <dgm:spPr/>
    </dgm:pt>
    <dgm:pt modelId="{8825EBB2-B5EB-41EE-99E7-65A696F33A53}" type="pres">
      <dgm:prSet presAssocID="{79C52BAD-6583-4EB9-B7C0-CD9EEE97023A}" presName="nodeRect" presStyleLbl="alignNode1" presStyleIdx="0" presStyleCnt="3">
        <dgm:presLayoutVars>
          <dgm:bulletEnabled val="1"/>
        </dgm:presLayoutVars>
      </dgm:prSet>
      <dgm:spPr/>
    </dgm:pt>
    <dgm:pt modelId="{E24CB2BE-E60F-4B94-87C3-6A024FFCADAB}" type="pres">
      <dgm:prSet presAssocID="{07041468-05B9-4C59-963A-CDC380841571}" presName="sibTrans" presStyleCnt="0"/>
      <dgm:spPr/>
    </dgm:pt>
    <dgm:pt modelId="{BB03FB02-B541-4BB1-9A6C-480395BA5196}" type="pres">
      <dgm:prSet presAssocID="{421AC771-9295-444F-BD82-79AB89FBECE7}" presName="compositeNode" presStyleCnt="0">
        <dgm:presLayoutVars>
          <dgm:bulletEnabled val="1"/>
        </dgm:presLayoutVars>
      </dgm:prSet>
      <dgm:spPr/>
    </dgm:pt>
    <dgm:pt modelId="{267D92EE-4510-49CF-BE8D-BEDB3797BA7E}" type="pres">
      <dgm:prSet presAssocID="{421AC771-9295-444F-BD82-79AB89FBECE7}" presName="bgRect" presStyleLbl="alignNode1" presStyleIdx="1" presStyleCnt="3"/>
      <dgm:spPr/>
    </dgm:pt>
    <dgm:pt modelId="{83AAE4D0-47F3-417F-B266-FF17340E14AE}" type="pres">
      <dgm:prSet presAssocID="{9754A74A-B984-43F4-8689-4D0939FD3E18}" presName="sibTransNodeRect" presStyleLbl="alignNode1" presStyleIdx="1" presStyleCnt="3">
        <dgm:presLayoutVars>
          <dgm:chMax val="0"/>
          <dgm:bulletEnabled val="1"/>
        </dgm:presLayoutVars>
      </dgm:prSet>
      <dgm:spPr/>
    </dgm:pt>
    <dgm:pt modelId="{690A9462-6F58-4C73-9BF2-73E207287495}" type="pres">
      <dgm:prSet presAssocID="{421AC771-9295-444F-BD82-79AB89FBECE7}" presName="nodeRect" presStyleLbl="alignNode1" presStyleIdx="1" presStyleCnt="3">
        <dgm:presLayoutVars>
          <dgm:bulletEnabled val="1"/>
        </dgm:presLayoutVars>
      </dgm:prSet>
      <dgm:spPr/>
    </dgm:pt>
    <dgm:pt modelId="{C386C717-C2EE-48DF-B6F7-F5F6A400797E}" type="pres">
      <dgm:prSet presAssocID="{9754A74A-B984-43F4-8689-4D0939FD3E18}" presName="sibTrans" presStyleCnt="0"/>
      <dgm:spPr/>
    </dgm:pt>
    <dgm:pt modelId="{C0355DA2-914C-4D10-BB36-683D87A6E47D}" type="pres">
      <dgm:prSet presAssocID="{E36F1984-61E1-4227-856A-1C16CD1DBC6E}" presName="compositeNode" presStyleCnt="0">
        <dgm:presLayoutVars>
          <dgm:bulletEnabled val="1"/>
        </dgm:presLayoutVars>
      </dgm:prSet>
      <dgm:spPr/>
    </dgm:pt>
    <dgm:pt modelId="{5A19AF82-6752-4B54-BC39-785A9BB9C33A}" type="pres">
      <dgm:prSet presAssocID="{E36F1984-61E1-4227-856A-1C16CD1DBC6E}" presName="bgRect" presStyleLbl="alignNode1" presStyleIdx="2" presStyleCnt="3"/>
      <dgm:spPr/>
    </dgm:pt>
    <dgm:pt modelId="{4C0F4F72-2833-4082-A180-B63BC6EBC241}" type="pres">
      <dgm:prSet presAssocID="{5079A0A1-850A-45BE-AEF6-6A5576973725}" presName="sibTransNodeRect" presStyleLbl="alignNode1" presStyleIdx="2" presStyleCnt="3">
        <dgm:presLayoutVars>
          <dgm:chMax val="0"/>
          <dgm:bulletEnabled val="1"/>
        </dgm:presLayoutVars>
      </dgm:prSet>
      <dgm:spPr/>
    </dgm:pt>
    <dgm:pt modelId="{F02A1BC2-E35A-43CA-BF54-79B30B8D6608}" type="pres">
      <dgm:prSet presAssocID="{E36F1984-61E1-4227-856A-1C16CD1DBC6E}" presName="nodeRect" presStyleLbl="alignNode1" presStyleIdx="2" presStyleCnt="3">
        <dgm:presLayoutVars>
          <dgm:bulletEnabled val="1"/>
        </dgm:presLayoutVars>
      </dgm:prSet>
      <dgm:spPr/>
    </dgm:pt>
  </dgm:ptLst>
  <dgm:cxnLst>
    <dgm:cxn modelId="{D8C3A004-4D76-4067-93D3-11D8F3AE97D1}" type="presOf" srcId="{421AC771-9295-444F-BD82-79AB89FBECE7}" destId="{690A9462-6F58-4C73-9BF2-73E207287495}" srcOrd="1" destOrd="0" presId="urn:microsoft.com/office/officeart/2016/7/layout/LinearBlockProcessNumbered"/>
    <dgm:cxn modelId="{97FABC04-64F1-4247-885A-1D3B7B3DA1FE}" type="presOf" srcId="{E36F1984-61E1-4227-856A-1C16CD1DBC6E}" destId="{F02A1BC2-E35A-43CA-BF54-79B30B8D6608}" srcOrd="1" destOrd="0" presId="urn:microsoft.com/office/officeart/2016/7/layout/LinearBlockProcessNumbered"/>
    <dgm:cxn modelId="{D5A4FF09-AC60-41B4-B919-D9541AFD4BF5}" type="presOf" srcId="{79C52BAD-6583-4EB9-B7C0-CD9EEE97023A}" destId="{8825EBB2-B5EB-41EE-99E7-65A696F33A53}" srcOrd="1" destOrd="0" presId="urn:microsoft.com/office/officeart/2016/7/layout/LinearBlockProcessNumbered"/>
    <dgm:cxn modelId="{83A06229-4639-47DC-BA21-25339A0238D6}" type="presOf" srcId="{421AC771-9295-444F-BD82-79AB89FBECE7}" destId="{267D92EE-4510-49CF-BE8D-BEDB3797BA7E}" srcOrd="0" destOrd="0" presId="urn:microsoft.com/office/officeart/2016/7/layout/LinearBlockProcessNumbered"/>
    <dgm:cxn modelId="{F43BDD68-16D3-4545-9AA5-5197E412BE06}" type="presOf" srcId="{07041468-05B9-4C59-963A-CDC380841571}" destId="{AAB952C9-C4E5-4492-9CF2-DC51F3F05252}" srcOrd="0" destOrd="0" presId="urn:microsoft.com/office/officeart/2016/7/layout/LinearBlockProcessNumbered"/>
    <dgm:cxn modelId="{AB99B469-A783-4C28-9EE4-EC32C0B59B33}" type="presOf" srcId="{6F469946-3B5D-4376-A95F-1B284A79193D}" destId="{3E60482D-1107-4BD7-B3A3-DDEA56E375E8}" srcOrd="0" destOrd="0" presId="urn:microsoft.com/office/officeart/2016/7/layout/LinearBlockProcessNumbered"/>
    <dgm:cxn modelId="{1F7CDB51-8DD4-4AE5-A8B5-B9FBA95DAFD7}" srcId="{6F469946-3B5D-4376-A95F-1B284A79193D}" destId="{E36F1984-61E1-4227-856A-1C16CD1DBC6E}" srcOrd="2" destOrd="0" parTransId="{B3204454-A06B-41EE-95DD-52BE5E4DEBA1}" sibTransId="{5079A0A1-850A-45BE-AEF6-6A5576973725}"/>
    <dgm:cxn modelId="{F4A53D91-20DB-4582-8F69-7A6409507610}" type="presOf" srcId="{E36F1984-61E1-4227-856A-1C16CD1DBC6E}" destId="{5A19AF82-6752-4B54-BC39-785A9BB9C33A}" srcOrd="0" destOrd="0" presId="urn:microsoft.com/office/officeart/2016/7/layout/LinearBlockProcessNumbered"/>
    <dgm:cxn modelId="{77F69597-E56E-42A4-B32C-4C9D81B1C557}" type="presOf" srcId="{79C52BAD-6583-4EB9-B7C0-CD9EEE97023A}" destId="{1122FA58-86B8-4B13-B141-CE7A4AB2AC80}" srcOrd="0" destOrd="0" presId="urn:microsoft.com/office/officeart/2016/7/layout/LinearBlockProcessNumbered"/>
    <dgm:cxn modelId="{202CAC9D-51F5-4715-92D3-25960FD4E348}" type="presOf" srcId="{5079A0A1-850A-45BE-AEF6-6A5576973725}" destId="{4C0F4F72-2833-4082-A180-B63BC6EBC241}" srcOrd="0" destOrd="0" presId="urn:microsoft.com/office/officeart/2016/7/layout/LinearBlockProcessNumbered"/>
    <dgm:cxn modelId="{2CFCD1A8-B8D3-4AAA-91C0-1C80C09AAB04}" srcId="{6F469946-3B5D-4376-A95F-1B284A79193D}" destId="{421AC771-9295-444F-BD82-79AB89FBECE7}" srcOrd="1" destOrd="0" parTransId="{12EBAB12-C614-4AF4-8C76-AFE830DF7420}" sibTransId="{9754A74A-B984-43F4-8689-4D0939FD3E18}"/>
    <dgm:cxn modelId="{16B91CAB-94BD-4450-B00A-FB36DD2E5E7B}" srcId="{6F469946-3B5D-4376-A95F-1B284A79193D}" destId="{79C52BAD-6583-4EB9-B7C0-CD9EEE97023A}" srcOrd="0" destOrd="0" parTransId="{1C4409CF-F513-4899-9C0C-D8B604700A87}" sibTransId="{07041468-05B9-4C59-963A-CDC380841571}"/>
    <dgm:cxn modelId="{2AFCAAF0-7B65-47D7-A9FE-CE5DD1498F1A}" type="presOf" srcId="{9754A74A-B984-43F4-8689-4D0939FD3E18}" destId="{83AAE4D0-47F3-417F-B266-FF17340E14AE}" srcOrd="0" destOrd="0" presId="urn:microsoft.com/office/officeart/2016/7/layout/LinearBlockProcessNumbered"/>
    <dgm:cxn modelId="{029DFA93-B1CC-493A-8379-07598E38E046}" type="presParOf" srcId="{3E60482D-1107-4BD7-B3A3-DDEA56E375E8}" destId="{3B8A8748-C909-4DDB-B0F0-F255FA82BFC6}" srcOrd="0" destOrd="0" presId="urn:microsoft.com/office/officeart/2016/7/layout/LinearBlockProcessNumbered"/>
    <dgm:cxn modelId="{5387F64A-DB80-4EAE-9BE5-862D43F03C13}" type="presParOf" srcId="{3B8A8748-C909-4DDB-B0F0-F255FA82BFC6}" destId="{1122FA58-86B8-4B13-B141-CE7A4AB2AC80}" srcOrd="0" destOrd="0" presId="urn:microsoft.com/office/officeart/2016/7/layout/LinearBlockProcessNumbered"/>
    <dgm:cxn modelId="{E620330A-0DBF-4BB1-8A4E-7875552EF758}" type="presParOf" srcId="{3B8A8748-C909-4DDB-B0F0-F255FA82BFC6}" destId="{AAB952C9-C4E5-4492-9CF2-DC51F3F05252}" srcOrd="1" destOrd="0" presId="urn:microsoft.com/office/officeart/2016/7/layout/LinearBlockProcessNumbered"/>
    <dgm:cxn modelId="{94004A34-BC6E-4149-8686-2CB122C20706}" type="presParOf" srcId="{3B8A8748-C909-4DDB-B0F0-F255FA82BFC6}" destId="{8825EBB2-B5EB-41EE-99E7-65A696F33A53}" srcOrd="2" destOrd="0" presId="urn:microsoft.com/office/officeart/2016/7/layout/LinearBlockProcessNumbered"/>
    <dgm:cxn modelId="{B9506749-15EA-443A-8666-0AE6AC5BEDA6}" type="presParOf" srcId="{3E60482D-1107-4BD7-B3A3-DDEA56E375E8}" destId="{E24CB2BE-E60F-4B94-87C3-6A024FFCADAB}" srcOrd="1" destOrd="0" presId="urn:microsoft.com/office/officeart/2016/7/layout/LinearBlockProcessNumbered"/>
    <dgm:cxn modelId="{80A375CC-8547-486E-9317-1C2CF9FC0126}" type="presParOf" srcId="{3E60482D-1107-4BD7-B3A3-DDEA56E375E8}" destId="{BB03FB02-B541-4BB1-9A6C-480395BA5196}" srcOrd="2" destOrd="0" presId="urn:microsoft.com/office/officeart/2016/7/layout/LinearBlockProcessNumbered"/>
    <dgm:cxn modelId="{B1A837BE-AF9B-45E1-A395-6E409EBB8E39}" type="presParOf" srcId="{BB03FB02-B541-4BB1-9A6C-480395BA5196}" destId="{267D92EE-4510-49CF-BE8D-BEDB3797BA7E}" srcOrd="0" destOrd="0" presId="urn:microsoft.com/office/officeart/2016/7/layout/LinearBlockProcessNumbered"/>
    <dgm:cxn modelId="{A8D2A7BD-FB1D-4563-8A25-633718FA48CB}" type="presParOf" srcId="{BB03FB02-B541-4BB1-9A6C-480395BA5196}" destId="{83AAE4D0-47F3-417F-B266-FF17340E14AE}" srcOrd="1" destOrd="0" presId="urn:microsoft.com/office/officeart/2016/7/layout/LinearBlockProcessNumbered"/>
    <dgm:cxn modelId="{F15CDF6F-75EA-4D15-89DB-EDBB4CE4397D}" type="presParOf" srcId="{BB03FB02-B541-4BB1-9A6C-480395BA5196}" destId="{690A9462-6F58-4C73-9BF2-73E207287495}" srcOrd="2" destOrd="0" presId="urn:microsoft.com/office/officeart/2016/7/layout/LinearBlockProcessNumbered"/>
    <dgm:cxn modelId="{8C18FBB2-24F8-4A66-A0E6-19878725DC62}" type="presParOf" srcId="{3E60482D-1107-4BD7-B3A3-DDEA56E375E8}" destId="{C386C717-C2EE-48DF-B6F7-F5F6A400797E}" srcOrd="3" destOrd="0" presId="urn:microsoft.com/office/officeart/2016/7/layout/LinearBlockProcessNumbered"/>
    <dgm:cxn modelId="{B76E448A-6E26-4FCB-97C7-6AFC5D62FBEB}" type="presParOf" srcId="{3E60482D-1107-4BD7-B3A3-DDEA56E375E8}" destId="{C0355DA2-914C-4D10-BB36-683D87A6E47D}" srcOrd="4" destOrd="0" presId="urn:microsoft.com/office/officeart/2016/7/layout/LinearBlockProcessNumbered"/>
    <dgm:cxn modelId="{9A21BDF2-DF7C-42C4-B311-3A586CC5DE7F}" type="presParOf" srcId="{C0355DA2-914C-4D10-BB36-683D87A6E47D}" destId="{5A19AF82-6752-4B54-BC39-785A9BB9C33A}" srcOrd="0" destOrd="0" presId="urn:microsoft.com/office/officeart/2016/7/layout/LinearBlockProcessNumbered"/>
    <dgm:cxn modelId="{FADBDD4C-5A5B-4DE4-BFC5-FDAF86F46043}" type="presParOf" srcId="{C0355DA2-914C-4D10-BB36-683D87A6E47D}" destId="{4C0F4F72-2833-4082-A180-B63BC6EBC241}" srcOrd="1" destOrd="0" presId="urn:microsoft.com/office/officeart/2016/7/layout/LinearBlockProcessNumbered"/>
    <dgm:cxn modelId="{FDCD1D37-79B8-4BDD-976C-2780934DAE3D}" type="presParOf" srcId="{C0355DA2-914C-4D10-BB36-683D87A6E47D}" destId="{F02A1BC2-E35A-43CA-BF54-79B30B8D660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3AE5C7-17B9-410A-962B-546693D76F2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FB177F4-9A67-40A2-8C89-56A830F294D5}">
      <dgm:prSet/>
      <dgm:spPr/>
      <dgm:t>
        <a:bodyPr/>
        <a:lstStyle/>
        <a:p>
          <a:r>
            <a:rPr lang="en-US" dirty="0">
              <a:solidFill>
                <a:schemeClr val="tx1"/>
              </a:solidFill>
            </a:rPr>
            <a:t>Take ownership if a report is late, document an explanation and actions to prevent it from occurring in the future.</a:t>
          </a:r>
        </a:p>
      </dgm:t>
    </dgm:pt>
    <dgm:pt modelId="{284B41FF-ED4A-4104-B06E-91AB574F8025}" type="parTrans" cxnId="{4E8FB8B3-BD37-4F6D-A309-44B7A33D077C}">
      <dgm:prSet/>
      <dgm:spPr/>
      <dgm:t>
        <a:bodyPr/>
        <a:lstStyle/>
        <a:p>
          <a:endParaRPr lang="en-US"/>
        </a:p>
      </dgm:t>
    </dgm:pt>
    <dgm:pt modelId="{84E84384-BE12-41A9-81F4-89418ACECF9E}" type="sibTrans" cxnId="{4E8FB8B3-BD37-4F6D-A309-44B7A33D077C}">
      <dgm:prSet phldrT="1" phldr="0"/>
      <dgm:spPr/>
      <dgm:t>
        <a:bodyPr/>
        <a:lstStyle/>
        <a:p>
          <a:endParaRPr lang="en-US"/>
        </a:p>
      </dgm:t>
    </dgm:pt>
    <dgm:pt modelId="{EED63234-0222-4624-B63D-02A67524C51B}">
      <dgm:prSet/>
      <dgm:spPr/>
      <dgm:t>
        <a:bodyPr/>
        <a:lstStyle/>
        <a:p>
          <a:r>
            <a:rPr lang="en-US" dirty="0">
              <a:solidFill>
                <a:schemeClr val="tx1"/>
              </a:solidFill>
            </a:rPr>
            <a:t>Investigate to find out when participant was discharged and when services resumed and document that information.</a:t>
          </a:r>
        </a:p>
      </dgm:t>
    </dgm:pt>
    <dgm:pt modelId="{D160A20C-17C0-4502-AC2B-365001145447}" type="parTrans" cxnId="{BE81C9D6-0F1D-4F2B-84B7-CC729E4D0894}">
      <dgm:prSet/>
      <dgm:spPr/>
      <dgm:t>
        <a:bodyPr/>
        <a:lstStyle/>
        <a:p>
          <a:endParaRPr lang="en-US"/>
        </a:p>
      </dgm:t>
    </dgm:pt>
    <dgm:pt modelId="{0BAD2833-84EB-4A78-A164-F37930E30274}" type="sibTrans" cxnId="{BE81C9D6-0F1D-4F2B-84B7-CC729E4D0894}">
      <dgm:prSet phldrT="2" phldr="0"/>
      <dgm:spPr/>
      <dgm:t>
        <a:bodyPr/>
        <a:lstStyle/>
        <a:p>
          <a:endParaRPr lang="en-US"/>
        </a:p>
      </dgm:t>
    </dgm:pt>
    <dgm:pt modelId="{C0C8151D-7448-4706-98AB-59620E8B5F71}">
      <dgm:prSet/>
      <dgm:spPr/>
      <dgm:t>
        <a:bodyPr/>
        <a:lstStyle/>
        <a:p>
          <a:r>
            <a:rPr lang="en-US" dirty="0">
              <a:solidFill>
                <a:schemeClr val="tx1"/>
              </a:solidFill>
            </a:rPr>
            <a:t>If an Adult Protective Services/Child Protective Services report is made, make note of the Intake ID or Web ID number that is provided and if it was accepted for investigation in the </a:t>
          </a:r>
          <a:r>
            <a:rPr lang="en-US" b="1" u="sng" dirty="0">
              <a:solidFill>
                <a:schemeClr val="tx1"/>
              </a:solidFill>
            </a:rPr>
            <a:t>NOTIFICATION</a:t>
          </a:r>
          <a:r>
            <a:rPr lang="en-US" dirty="0">
              <a:solidFill>
                <a:schemeClr val="tx1"/>
              </a:solidFill>
            </a:rPr>
            <a:t> screens.  </a:t>
          </a:r>
        </a:p>
      </dgm:t>
    </dgm:pt>
    <dgm:pt modelId="{7487D8DD-8F3C-4FEC-A036-3427C1C5C6F0}" type="parTrans" cxnId="{3E648BE4-9429-4EB1-BE3B-32B20F0AE4A7}">
      <dgm:prSet/>
      <dgm:spPr/>
      <dgm:t>
        <a:bodyPr/>
        <a:lstStyle/>
        <a:p>
          <a:endParaRPr lang="en-US"/>
        </a:p>
      </dgm:t>
    </dgm:pt>
    <dgm:pt modelId="{A085990C-73F8-4045-B6D1-69FAC0BC3C58}" type="sibTrans" cxnId="{3E648BE4-9429-4EB1-BE3B-32B20F0AE4A7}">
      <dgm:prSet phldrT="3" phldr="0"/>
      <dgm:spPr/>
      <dgm:t>
        <a:bodyPr/>
        <a:lstStyle/>
        <a:p>
          <a:endParaRPr lang="en-US"/>
        </a:p>
      </dgm:t>
    </dgm:pt>
    <dgm:pt modelId="{9E1C57C4-623B-40D1-9548-DC09F2E7BC55}">
      <dgm:prSet/>
      <dgm:spPr/>
      <dgm:t>
        <a:bodyPr/>
        <a:lstStyle/>
        <a:p>
          <a:r>
            <a:rPr lang="en-US" dirty="0">
              <a:solidFill>
                <a:schemeClr val="tx1"/>
              </a:solidFill>
            </a:rPr>
            <a:t>Provide update on Adult Protective Services/Child Protective Services or Law Enforcement investigations.</a:t>
          </a:r>
        </a:p>
      </dgm:t>
    </dgm:pt>
    <dgm:pt modelId="{7F545C30-4510-4678-88DD-C0EB2A82DC12}" type="parTrans" cxnId="{012B42C6-7722-4792-8122-AF9FD7BEF3B0}">
      <dgm:prSet/>
      <dgm:spPr/>
      <dgm:t>
        <a:bodyPr/>
        <a:lstStyle/>
        <a:p>
          <a:endParaRPr lang="en-US"/>
        </a:p>
      </dgm:t>
    </dgm:pt>
    <dgm:pt modelId="{AA521A01-A784-4045-865E-30A6F110CB2E}" type="sibTrans" cxnId="{012B42C6-7722-4792-8122-AF9FD7BEF3B0}">
      <dgm:prSet phldrT="4" phldr="0"/>
      <dgm:spPr/>
      <dgm:t>
        <a:bodyPr/>
        <a:lstStyle/>
        <a:p>
          <a:endParaRPr lang="en-US"/>
        </a:p>
      </dgm:t>
    </dgm:pt>
    <dgm:pt modelId="{9CA9B88A-BD5C-4477-B7C7-2B9719B24502}">
      <dgm:prSet/>
      <dgm:spPr/>
      <dgm:t>
        <a:bodyPr/>
        <a:lstStyle/>
        <a:p>
          <a:r>
            <a:rPr lang="en-US" dirty="0">
              <a:solidFill>
                <a:schemeClr val="tx1"/>
              </a:solidFill>
            </a:rPr>
            <a:t>Submit closures in a timely manner.</a:t>
          </a:r>
        </a:p>
      </dgm:t>
    </dgm:pt>
    <dgm:pt modelId="{A209C99E-F048-4208-AE94-FFE442B110C5}" type="parTrans" cxnId="{425AD32D-F0FC-433E-A35A-AB9847AB954E}">
      <dgm:prSet/>
      <dgm:spPr/>
      <dgm:t>
        <a:bodyPr/>
        <a:lstStyle/>
        <a:p>
          <a:endParaRPr lang="en-US"/>
        </a:p>
      </dgm:t>
    </dgm:pt>
    <dgm:pt modelId="{BB4A56E2-5D69-45D1-8315-7466A511B387}" type="sibTrans" cxnId="{425AD32D-F0FC-433E-A35A-AB9847AB954E}">
      <dgm:prSet phldrT="5" phldr="0"/>
      <dgm:spPr/>
      <dgm:t>
        <a:bodyPr/>
        <a:lstStyle/>
        <a:p>
          <a:endParaRPr lang="en-US"/>
        </a:p>
      </dgm:t>
    </dgm:pt>
    <dgm:pt modelId="{0E2A0932-2016-4DC0-823D-BEAFAA22886F}">
      <dgm:prSet/>
      <dgm:spPr/>
      <dgm:t>
        <a:bodyPr/>
        <a:lstStyle/>
        <a:p>
          <a:r>
            <a:rPr lang="en-US" dirty="0">
              <a:solidFill>
                <a:schemeClr val="tx1"/>
              </a:solidFill>
            </a:rPr>
            <a:t>Upload obituary or death certificate, when applicable.</a:t>
          </a:r>
        </a:p>
      </dgm:t>
    </dgm:pt>
    <dgm:pt modelId="{9130D345-7BB1-49AB-955A-B9FCCFA7FBFA}" type="parTrans" cxnId="{8A853F97-434B-4547-B380-870987317E53}">
      <dgm:prSet/>
      <dgm:spPr/>
      <dgm:t>
        <a:bodyPr/>
        <a:lstStyle/>
        <a:p>
          <a:endParaRPr lang="en-US"/>
        </a:p>
      </dgm:t>
    </dgm:pt>
    <dgm:pt modelId="{AD4ED5D5-928E-4514-B146-5723CFFD25A3}" type="sibTrans" cxnId="{8A853F97-434B-4547-B380-870987317E53}">
      <dgm:prSet phldrT="6" phldr="0"/>
      <dgm:spPr/>
      <dgm:t>
        <a:bodyPr/>
        <a:lstStyle/>
        <a:p>
          <a:endParaRPr lang="en-US"/>
        </a:p>
      </dgm:t>
    </dgm:pt>
    <dgm:pt modelId="{7E00C10F-B901-40E9-83A9-723A2882DC40}">
      <dgm:prSet/>
      <dgm:spPr/>
      <dgm:t>
        <a:bodyPr/>
        <a:lstStyle/>
        <a:p>
          <a:r>
            <a:rPr lang="en-US" dirty="0">
              <a:solidFill>
                <a:schemeClr val="tx1"/>
              </a:solidFill>
            </a:rPr>
            <a:t>Note tracking of 60-day rule to assess for closure and complete the Inability to Access Services Screen.</a:t>
          </a:r>
        </a:p>
      </dgm:t>
    </dgm:pt>
    <dgm:pt modelId="{0CF467B0-4375-4085-8829-CA9412D284DF}" type="parTrans" cxnId="{9D54871E-1A7A-47AD-A499-6E167D9331EB}">
      <dgm:prSet/>
      <dgm:spPr/>
      <dgm:t>
        <a:bodyPr/>
        <a:lstStyle/>
        <a:p>
          <a:endParaRPr lang="en-US"/>
        </a:p>
      </dgm:t>
    </dgm:pt>
    <dgm:pt modelId="{7410F837-9054-4078-8F94-C63CB400F68C}" type="sibTrans" cxnId="{9D54871E-1A7A-47AD-A499-6E167D9331EB}">
      <dgm:prSet/>
      <dgm:spPr/>
      <dgm:t>
        <a:bodyPr/>
        <a:lstStyle/>
        <a:p>
          <a:endParaRPr lang="en-US"/>
        </a:p>
      </dgm:t>
    </dgm:pt>
    <dgm:pt modelId="{09047226-9F50-475A-8731-4C9797131285}" type="pres">
      <dgm:prSet presAssocID="{F63AE5C7-17B9-410A-962B-546693D76F27}" presName="linear" presStyleCnt="0">
        <dgm:presLayoutVars>
          <dgm:animLvl val="lvl"/>
          <dgm:resizeHandles val="exact"/>
        </dgm:presLayoutVars>
      </dgm:prSet>
      <dgm:spPr/>
    </dgm:pt>
    <dgm:pt modelId="{F362EEF2-B50C-4636-BBF0-9DEED40474C8}" type="pres">
      <dgm:prSet presAssocID="{3FB177F4-9A67-40A2-8C89-56A830F294D5}" presName="parentText" presStyleLbl="node1" presStyleIdx="0" presStyleCnt="7">
        <dgm:presLayoutVars>
          <dgm:chMax val="0"/>
          <dgm:bulletEnabled val="1"/>
        </dgm:presLayoutVars>
      </dgm:prSet>
      <dgm:spPr/>
    </dgm:pt>
    <dgm:pt modelId="{858EED4C-A1B3-433B-B4CF-98F6A23CE5D5}" type="pres">
      <dgm:prSet presAssocID="{84E84384-BE12-41A9-81F4-89418ACECF9E}" presName="spacer" presStyleCnt="0"/>
      <dgm:spPr/>
    </dgm:pt>
    <dgm:pt modelId="{EFE85346-C083-4E62-AB84-14FADD9055D0}" type="pres">
      <dgm:prSet presAssocID="{EED63234-0222-4624-B63D-02A67524C51B}" presName="parentText" presStyleLbl="node1" presStyleIdx="1" presStyleCnt="7">
        <dgm:presLayoutVars>
          <dgm:chMax val="0"/>
          <dgm:bulletEnabled val="1"/>
        </dgm:presLayoutVars>
      </dgm:prSet>
      <dgm:spPr/>
    </dgm:pt>
    <dgm:pt modelId="{DC4D05D2-C484-40A8-B203-B6A77A6C78B5}" type="pres">
      <dgm:prSet presAssocID="{0BAD2833-84EB-4A78-A164-F37930E30274}" presName="spacer" presStyleCnt="0"/>
      <dgm:spPr/>
    </dgm:pt>
    <dgm:pt modelId="{81573B18-F663-44AD-BCCB-491F9F35B1F6}" type="pres">
      <dgm:prSet presAssocID="{C0C8151D-7448-4706-98AB-59620E8B5F71}" presName="parentText" presStyleLbl="node1" presStyleIdx="2" presStyleCnt="7">
        <dgm:presLayoutVars>
          <dgm:chMax val="0"/>
          <dgm:bulletEnabled val="1"/>
        </dgm:presLayoutVars>
      </dgm:prSet>
      <dgm:spPr/>
    </dgm:pt>
    <dgm:pt modelId="{8C521659-4892-4BAD-9C80-C822DEBFF623}" type="pres">
      <dgm:prSet presAssocID="{A085990C-73F8-4045-B6D1-69FAC0BC3C58}" presName="spacer" presStyleCnt="0"/>
      <dgm:spPr/>
    </dgm:pt>
    <dgm:pt modelId="{40985E08-01E6-4A80-AF91-8947D4F12C1B}" type="pres">
      <dgm:prSet presAssocID="{9E1C57C4-623B-40D1-9548-DC09F2E7BC55}" presName="parentText" presStyleLbl="node1" presStyleIdx="3" presStyleCnt="7">
        <dgm:presLayoutVars>
          <dgm:chMax val="0"/>
          <dgm:bulletEnabled val="1"/>
        </dgm:presLayoutVars>
      </dgm:prSet>
      <dgm:spPr/>
    </dgm:pt>
    <dgm:pt modelId="{73917EAF-7634-40AA-A75F-F69CF4406858}" type="pres">
      <dgm:prSet presAssocID="{AA521A01-A784-4045-865E-30A6F110CB2E}" presName="spacer" presStyleCnt="0"/>
      <dgm:spPr/>
    </dgm:pt>
    <dgm:pt modelId="{2BF50BF0-D651-49F7-932A-20B3409C60BB}" type="pres">
      <dgm:prSet presAssocID="{7E00C10F-B901-40E9-83A9-723A2882DC40}" presName="parentText" presStyleLbl="node1" presStyleIdx="4" presStyleCnt="7">
        <dgm:presLayoutVars>
          <dgm:chMax val="0"/>
          <dgm:bulletEnabled val="1"/>
        </dgm:presLayoutVars>
      </dgm:prSet>
      <dgm:spPr/>
    </dgm:pt>
    <dgm:pt modelId="{57F7821E-A8AA-4F6F-80DD-A44C4280F809}" type="pres">
      <dgm:prSet presAssocID="{7410F837-9054-4078-8F94-C63CB400F68C}" presName="spacer" presStyleCnt="0"/>
      <dgm:spPr/>
    </dgm:pt>
    <dgm:pt modelId="{360252AC-6AD7-4A9E-ADA2-2515B3F6674E}" type="pres">
      <dgm:prSet presAssocID="{9CA9B88A-BD5C-4477-B7C7-2B9719B24502}" presName="parentText" presStyleLbl="node1" presStyleIdx="5" presStyleCnt="7">
        <dgm:presLayoutVars>
          <dgm:chMax val="0"/>
          <dgm:bulletEnabled val="1"/>
        </dgm:presLayoutVars>
      </dgm:prSet>
      <dgm:spPr/>
    </dgm:pt>
    <dgm:pt modelId="{C9C89F9C-E9B8-4F32-BAF0-85E04AA8AD5B}" type="pres">
      <dgm:prSet presAssocID="{BB4A56E2-5D69-45D1-8315-7466A511B387}" presName="spacer" presStyleCnt="0"/>
      <dgm:spPr/>
    </dgm:pt>
    <dgm:pt modelId="{B514AABD-1809-4BE9-BF91-F45F8882D458}" type="pres">
      <dgm:prSet presAssocID="{0E2A0932-2016-4DC0-823D-BEAFAA22886F}" presName="parentText" presStyleLbl="node1" presStyleIdx="6" presStyleCnt="7">
        <dgm:presLayoutVars>
          <dgm:chMax val="0"/>
          <dgm:bulletEnabled val="1"/>
        </dgm:presLayoutVars>
      </dgm:prSet>
      <dgm:spPr/>
    </dgm:pt>
  </dgm:ptLst>
  <dgm:cxnLst>
    <dgm:cxn modelId="{F51E9507-E691-4E1B-B61C-3BE4D60A3447}" type="presOf" srcId="{3FB177F4-9A67-40A2-8C89-56A830F294D5}" destId="{F362EEF2-B50C-4636-BBF0-9DEED40474C8}" srcOrd="0" destOrd="0" presId="urn:microsoft.com/office/officeart/2005/8/layout/vList2"/>
    <dgm:cxn modelId="{9D54871E-1A7A-47AD-A499-6E167D9331EB}" srcId="{F63AE5C7-17B9-410A-962B-546693D76F27}" destId="{7E00C10F-B901-40E9-83A9-723A2882DC40}" srcOrd="4" destOrd="0" parTransId="{0CF467B0-4375-4085-8829-CA9412D284DF}" sibTransId="{7410F837-9054-4078-8F94-C63CB400F68C}"/>
    <dgm:cxn modelId="{05904A26-C7FA-4C1B-9C77-2AC1B8663AF9}" type="presOf" srcId="{7E00C10F-B901-40E9-83A9-723A2882DC40}" destId="{2BF50BF0-D651-49F7-932A-20B3409C60BB}" srcOrd="0" destOrd="0" presId="urn:microsoft.com/office/officeart/2005/8/layout/vList2"/>
    <dgm:cxn modelId="{90F6BB26-F2CD-42BF-AC19-95DB51AB8616}" type="presOf" srcId="{F63AE5C7-17B9-410A-962B-546693D76F27}" destId="{09047226-9F50-475A-8731-4C9797131285}" srcOrd="0" destOrd="0" presId="urn:microsoft.com/office/officeart/2005/8/layout/vList2"/>
    <dgm:cxn modelId="{425AD32D-F0FC-433E-A35A-AB9847AB954E}" srcId="{F63AE5C7-17B9-410A-962B-546693D76F27}" destId="{9CA9B88A-BD5C-4477-B7C7-2B9719B24502}" srcOrd="5" destOrd="0" parTransId="{A209C99E-F048-4208-AE94-FFE442B110C5}" sibTransId="{BB4A56E2-5D69-45D1-8315-7466A511B387}"/>
    <dgm:cxn modelId="{D9B57D32-272E-4E4B-9363-6AD662AA2E1C}" type="presOf" srcId="{9E1C57C4-623B-40D1-9548-DC09F2E7BC55}" destId="{40985E08-01E6-4A80-AF91-8947D4F12C1B}" srcOrd="0" destOrd="0" presId="urn:microsoft.com/office/officeart/2005/8/layout/vList2"/>
    <dgm:cxn modelId="{D621FD6B-3FBF-42E2-B8F1-FABA3BBA9E46}" type="presOf" srcId="{EED63234-0222-4624-B63D-02A67524C51B}" destId="{EFE85346-C083-4E62-AB84-14FADD9055D0}" srcOrd="0" destOrd="0" presId="urn:microsoft.com/office/officeart/2005/8/layout/vList2"/>
    <dgm:cxn modelId="{1812226C-0764-42E3-801C-694B501B15D0}" type="presOf" srcId="{9CA9B88A-BD5C-4477-B7C7-2B9719B24502}" destId="{360252AC-6AD7-4A9E-ADA2-2515B3F6674E}" srcOrd="0" destOrd="0" presId="urn:microsoft.com/office/officeart/2005/8/layout/vList2"/>
    <dgm:cxn modelId="{96719251-F3A9-4D0D-8A7C-74C45CBA9347}" type="presOf" srcId="{0E2A0932-2016-4DC0-823D-BEAFAA22886F}" destId="{B514AABD-1809-4BE9-BF91-F45F8882D458}" srcOrd="0" destOrd="0" presId="urn:microsoft.com/office/officeart/2005/8/layout/vList2"/>
    <dgm:cxn modelId="{8A853F97-434B-4547-B380-870987317E53}" srcId="{F63AE5C7-17B9-410A-962B-546693D76F27}" destId="{0E2A0932-2016-4DC0-823D-BEAFAA22886F}" srcOrd="6" destOrd="0" parTransId="{9130D345-7BB1-49AB-955A-B9FCCFA7FBFA}" sibTransId="{AD4ED5D5-928E-4514-B146-5723CFFD25A3}"/>
    <dgm:cxn modelId="{4E8FB8B3-BD37-4F6D-A309-44B7A33D077C}" srcId="{F63AE5C7-17B9-410A-962B-546693D76F27}" destId="{3FB177F4-9A67-40A2-8C89-56A830F294D5}" srcOrd="0" destOrd="0" parTransId="{284B41FF-ED4A-4104-B06E-91AB574F8025}" sibTransId="{84E84384-BE12-41A9-81F4-89418ACECF9E}"/>
    <dgm:cxn modelId="{012B42C6-7722-4792-8122-AF9FD7BEF3B0}" srcId="{F63AE5C7-17B9-410A-962B-546693D76F27}" destId="{9E1C57C4-623B-40D1-9548-DC09F2E7BC55}" srcOrd="3" destOrd="0" parTransId="{7F545C30-4510-4678-88DD-C0EB2A82DC12}" sibTransId="{AA521A01-A784-4045-865E-30A6F110CB2E}"/>
    <dgm:cxn modelId="{BE81C9D6-0F1D-4F2B-84B7-CC729E4D0894}" srcId="{F63AE5C7-17B9-410A-962B-546693D76F27}" destId="{EED63234-0222-4624-B63D-02A67524C51B}" srcOrd="1" destOrd="0" parTransId="{D160A20C-17C0-4502-AC2B-365001145447}" sibTransId="{0BAD2833-84EB-4A78-A164-F37930E30274}"/>
    <dgm:cxn modelId="{3E648BE4-9429-4EB1-BE3B-32B20F0AE4A7}" srcId="{F63AE5C7-17B9-410A-962B-546693D76F27}" destId="{C0C8151D-7448-4706-98AB-59620E8B5F71}" srcOrd="2" destOrd="0" parTransId="{7487D8DD-8F3C-4FEC-A036-3427C1C5C6F0}" sibTransId="{A085990C-73F8-4045-B6D1-69FAC0BC3C58}"/>
    <dgm:cxn modelId="{3D210EF9-EC1F-4980-BD4E-7718A2AC3AA6}" type="presOf" srcId="{C0C8151D-7448-4706-98AB-59620E8B5F71}" destId="{81573B18-F663-44AD-BCCB-491F9F35B1F6}" srcOrd="0" destOrd="0" presId="urn:microsoft.com/office/officeart/2005/8/layout/vList2"/>
    <dgm:cxn modelId="{76269714-D61A-40DF-8139-F5BD12873A92}" type="presParOf" srcId="{09047226-9F50-475A-8731-4C9797131285}" destId="{F362EEF2-B50C-4636-BBF0-9DEED40474C8}" srcOrd="0" destOrd="0" presId="urn:microsoft.com/office/officeart/2005/8/layout/vList2"/>
    <dgm:cxn modelId="{3A10C0D2-596A-402B-9F82-A92EAA397BCC}" type="presParOf" srcId="{09047226-9F50-475A-8731-4C9797131285}" destId="{858EED4C-A1B3-433B-B4CF-98F6A23CE5D5}" srcOrd="1" destOrd="0" presId="urn:microsoft.com/office/officeart/2005/8/layout/vList2"/>
    <dgm:cxn modelId="{7137C85C-61B0-43A5-B55F-7AC1A865E708}" type="presParOf" srcId="{09047226-9F50-475A-8731-4C9797131285}" destId="{EFE85346-C083-4E62-AB84-14FADD9055D0}" srcOrd="2" destOrd="0" presId="urn:microsoft.com/office/officeart/2005/8/layout/vList2"/>
    <dgm:cxn modelId="{6EA340C7-C823-42FB-B133-2064B74B2C74}" type="presParOf" srcId="{09047226-9F50-475A-8731-4C9797131285}" destId="{DC4D05D2-C484-40A8-B203-B6A77A6C78B5}" srcOrd="3" destOrd="0" presId="urn:microsoft.com/office/officeart/2005/8/layout/vList2"/>
    <dgm:cxn modelId="{4282019A-CA09-4B2E-9E14-E0C82FB64066}" type="presParOf" srcId="{09047226-9F50-475A-8731-4C9797131285}" destId="{81573B18-F663-44AD-BCCB-491F9F35B1F6}" srcOrd="4" destOrd="0" presId="urn:microsoft.com/office/officeart/2005/8/layout/vList2"/>
    <dgm:cxn modelId="{179EFEA4-EFA4-4904-871B-5576179593F7}" type="presParOf" srcId="{09047226-9F50-475A-8731-4C9797131285}" destId="{8C521659-4892-4BAD-9C80-C822DEBFF623}" srcOrd="5" destOrd="0" presId="urn:microsoft.com/office/officeart/2005/8/layout/vList2"/>
    <dgm:cxn modelId="{888F06AF-16EB-488E-A81E-390C9EB66C6F}" type="presParOf" srcId="{09047226-9F50-475A-8731-4C9797131285}" destId="{40985E08-01E6-4A80-AF91-8947D4F12C1B}" srcOrd="6" destOrd="0" presId="urn:microsoft.com/office/officeart/2005/8/layout/vList2"/>
    <dgm:cxn modelId="{EC87D7F2-1DAE-4FD8-AE9E-53135551EEB2}" type="presParOf" srcId="{09047226-9F50-475A-8731-4C9797131285}" destId="{73917EAF-7634-40AA-A75F-F69CF4406858}" srcOrd="7" destOrd="0" presId="urn:microsoft.com/office/officeart/2005/8/layout/vList2"/>
    <dgm:cxn modelId="{E7C91B7C-718D-4552-9900-74E10F6014FE}" type="presParOf" srcId="{09047226-9F50-475A-8731-4C9797131285}" destId="{2BF50BF0-D651-49F7-932A-20B3409C60BB}" srcOrd="8" destOrd="0" presId="urn:microsoft.com/office/officeart/2005/8/layout/vList2"/>
    <dgm:cxn modelId="{DE916B95-81A9-473B-806A-08C4849E9304}" type="presParOf" srcId="{09047226-9F50-475A-8731-4C9797131285}" destId="{57F7821E-A8AA-4F6F-80DD-A44C4280F809}" srcOrd="9" destOrd="0" presId="urn:microsoft.com/office/officeart/2005/8/layout/vList2"/>
    <dgm:cxn modelId="{2EE4BE9C-15E1-4EEA-982F-1418AA46E44D}" type="presParOf" srcId="{09047226-9F50-475A-8731-4C9797131285}" destId="{360252AC-6AD7-4A9E-ADA2-2515B3F6674E}" srcOrd="10" destOrd="0" presId="urn:microsoft.com/office/officeart/2005/8/layout/vList2"/>
    <dgm:cxn modelId="{12C06EAB-A756-4434-A36A-C04907368F9B}" type="presParOf" srcId="{09047226-9F50-475A-8731-4C9797131285}" destId="{C9C89F9C-E9B8-4F32-BAF0-85E04AA8AD5B}" srcOrd="11" destOrd="0" presId="urn:microsoft.com/office/officeart/2005/8/layout/vList2"/>
    <dgm:cxn modelId="{4F6392E2-3F2F-4BB6-9BEC-9934BD196809}" type="presParOf" srcId="{09047226-9F50-475A-8731-4C9797131285}" destId="{B514AABD-1809-4BE9-BF91-F45F8882D45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6799FA-432E-4D6A-A802-A3A097424E4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EE0880-0515-4828-B014-62BA832AEAA3}">
      <dgm:prSet/>
      <dgm:spPr/>
      <dgm:t>
        <a:bodyPr/>
        <a:lstStyle/>
        <a:p>
          <a:pPr>
            <a:lnSpc>
              <a:spcPct val="100000"/>
            </a:lnSpc>
          </a:pPr>
          <a:r>
            <a:rPr lang="en-US" b="1" dirty="0"/>
            <a:t>Before checking the box, make sure it is applicable to the situation at hand. </a:t>
          </a:r>
          <a:endParaRPr lang="en-US" dirty="0"/>
        </a:p>
      </dgm:t>
    </dgm:pt>
    <dgm:pt modelId="{F5A2AB95-9454-4D0C-B49F-739B19D22A43}" type="parTrans" cxnId="{2E52B0DA-30C2-40ED-A778-8999E570578C}">
      <dgm:prSet/>
      <dgm:spPr/>
      <dgm:t>
        <a:bodyPr/>
        <a:lstStyle/>
        <a:p>
          <a:endParaRPr lang="en-US"/>
        </a:p>
      </dgm:t>
    </dgm:pt>
    <dgm:pt modelId="{9BABC6F2-36CD-4E1D-96B7-0791991D0AFF}" type="sibTrans" cxnId="{2E52B0DA-30C2-40ED-A778-8999E570578C}">
      <dgm:prSet/>
      <dgm:spPr/>
      <dgm:t>
        <a:bodyPr/>
        <a:lstStyle/>
        <a:p>
          <a:endParaRPr lang="en-US"/>
        </a:p>
      </dgm:t>
    </dgm:pt>
    <dgm:pt modelId="{3D8A0260-5DB9-43B3-90F8-C3C9ED795347}">
      <dgm:prSet/>
      <dgm:spPr/>
      <dgm:t>
        <a:bodyPr/>
        <a:lstStyle/>
        <a:p>
          <a:pPr>
            <a:lnSpc>
              <a:spcPct val="100000"/>
            </a:lnSpc>
          </a:pPr>
          <a:r>
            <a:rPr lang="en-US" b="1" dirty="0"/>
            <a:t>Restraints and Seclusions are prohibited and should be reported and investigated immediately</a:t>
          </a:r>
          <a:endParaRPr lang="en-US" dirty="0"/>
        </a:p>
      </dgm:t>
    </dgm:pt>
    <dgm:pt modelId="{7E355016-C8E9-4AEF-BE0D-924A5E82F4F5}" type="parTrans" cxnId="{9EC1FD8C-F490-487D-B4D6-165DABA52868}">
      <dgm:prSet/>
      <dgm:spPr/>
      <dgm:t>
        <a:bodyPr/>
        <a:lstStyle/>
        <a:p>
          <a:endParaRPr lang="en-US"/>
        </a:p>
      </dgm:t>
    </dgm:pt>
    <dgm:pt modelId="{CE46FECF-5F24-41BC-96F2-4C6D2537FBDB}" type="sibTrans" cxnId="{9EC1FD8C-F490-487D-B4D6-165DABA52868}">
      <dgm:prSet/>
      <dgm:spPr/>
      <dgm:t>
        <a:bodyPr/>
        <a:lstStyle/>
        <a:p>
          <a:endParaRPr lang="en-US"/>
        </a:p>
      </dgm:t>
    </dgm:pt>
    <dgm:pt modelId="{B88E7818-46F1-4112-99AC-575D887093F2}" type="pres">
      <dgm:prSet presAssocID="{886799FA-432E-4D6A-A802-A3A097424E49}" presName="root" presStyleCnt="0">
        <dgm:presLayoutVars>
          <dgm:dir/>
          <dgm:resizeHandles val="exact"/>
        </dgm:presLayoutVars>
      </dgm:prSet>
      <dgm:spPr/>
    </dgm:pt>
    <dgm:pt modelId="{B24B1642-F1D9-4C7E-B58B-39FDBEA35C3E}" type="pres">
      <dgm:prSet presAssocID="{86EE0880-0515-4828-B014-62BA832AEAA3}" presName="compNode" presStyleCnt="0"/>
      <dgm:spPr/>
    </dgm:pt>
    <dgm:pt modelId="{865521A9-77EC-4AA0-855F-87E0B2DA492A}" type="pres">
      <dgm:prSet presAssocID="{86EE0880-0515-4828-B014-62BA832AEA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x"/>
        </a:ext>
      </dgm:extLst>
    </dgm:pt>
    <dgm:pt modelId="{4E3DF261-44FC-4CC0-88FF-28585716D1D2}" type="pres">
      <dgm:prSet presAssocID="{86EE0880-0515-4828-B014-62BA832AEAA3}" presName="spaceRect" presStyleCnt="0"/>
      <dgm:spPr/>
    </dgm:pt>
    <dgm:pt modelId="{8593164F-77B8-4E9D-BC4C-E588EFACAEEB}" type="pres">
      <dgm:prSet presAssocID="{86EE0880-0515-4828-B014-62BA832AEAA3}" presName="textRect" presStyleLbl="revTx" presStyleIdx="0" presStyleCnt="2">
        <dgm:presLayoutVars>
          <dgm:chMax val="1"/>
          <dgm:chPref val="1"/>
        </dgm:presLayoutVars>
      </dgm:prSet>
      <dgm:spPr/>
    </dgm:pt>
    <dgm:pt modelId="{F1E8FAB5-EB3E-4483-9822-F4BE8FF41BA8}" type="pres">
      <dgm:prSet presAssocID="{9BABC6F2-36CD-4E1D-96B7-0791991D0AFF}" presName="sibTrans" presStyleCnt="0"/>
      <dgm:spPr/>
    </dgm:pt>
    <dgm:pt modelId="{641119C9-1141-46C5-BF9B-3583EF841009}" type="pres">
      <dgm:prSet presAssocID="{3D8A0260-5DB9-43B3-90F8-C3C9ED795347}" presName="compNode" presStyleCnt="0"/>
      <dgm:spPr/>
    </dgm:pt>
    <dgm:pt modelId="{77339DF6-D304-4E6B-AEA7-49C1B3DA6290}" type="pres">
      <dgm:prSet presAssocID="{3D8A0260-5DB9-43B3-90F8-C3C9ED7953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FBCDF700-9985-40B4-8E30-219D668FAC08}" type="pres">
      <dgm:prSet presAssocID="{3D8A0260-5DB9-43B3-90F8-C3C9ED795347}" presName="spaceRect" presStyleCnt="0"/>
      <dgm:spPr/>
    </dgm:pt>
    <dgm:pt modelId="{5034FD50-9BBF-4B14-BE55-A2391386943D}" type="pres">
      <dgm:prSet presAssocID="{3D8A0260-5DB9-43B3-90F8-C3C9ED795347}" presName="textRect" presStyleLbl="revTx" presStyleIdx="1" presStyleCnt="2">
        <dgm:presLayoutVars>
          <dgm:chMax val="1"/>
          <dgm:chPref val="1"/>
        </dgm:presLayoutVars>
      </dgm:prSet>
      <dgm:spPr/>
    </dgm:pt>
  </dgm:ptLst>
  <dgm:cxnLst>
    <dgm:cxn modelId="{FCC3B71E-71FA-4E1D-8BB8-67EFD517EB41}" type="presOf" srcId="{86EE0880-0515-4828-B014-62BA832AEAA3}" destId="{8593164F-77B8-4E9D-BC4C-E588EFACAEEB}" srcOrd="0" destOrd="0" presId="urn:microsoft.com/office/officeart/2018/2/layout/IconLabelList"/>
    <dgm:cxn modelId="{5A94B37D-B248-4894-A1DB-E52B6340BBF4}" type="presOf" srcId="{3D8A0260-5DB9-43B3-90F8-C3C9ED795347}" destId="{5034FD50-9BBF-4B14-BE55-A2391386943D}" srcOrd="0" destOrd="0" presId="urn:microsoft.com/office/officeart/2018/2/layout/IconLabelList"/>
    <dgm:cxn modelId="{9EC1FD8C-F490-487D-B4D6-165DABA52868}" srcId="{886799FA-432E-4D6A-A802-A3A097424E49}" destId="{3D8A0260-5DB9-43B3-90F8-C3C9ED795347}" srcOrd="1" destOrd="0" parTransId="{7E355016-C8E9-4AEF-BE0D-924A5E82F4F5}" sibTransId="{CE46FECF-5F24-41BC-96F2-4C6D2537FBDB}"/>
    <dgm:cxn modelId="{E452BD92-AC80-4E4F-9575-AEDF8D113F41}" type="presOf" srcId="{886799FA-432E-4D6A-A802-A3A097424E49}" destId="{B88E7818-46F1-4112-99AC-575D887093F2}" srcOrd="0" destOrd="0" presId="urn:microsoft.com/office/officeart/2018/2/layout/IconLabelList"/>
    <dgm:cxn modelId="{2E52B0DA-30C2-40ED-A778-8999E570578C}" srcId="{886799FA-432E-4D6A-A802-A3A097424E49}" destId="{86EE0880-0515-4828-B014-62BA832AEAA3}" srcOrd="0" destOrd="0" parTransId="{F5A2AB95-9454-4D0C-B49F-739B19D22A43}" sibTransId="{9BABC6F2-36CD-4E1D-96B7-0791991D0AFF}"/>
    <dgm:cxn modelId="{5FD63D6C-9E0F-40D6-BFC8-15A9A3ADA7D3}" type="presParOf" srcId="{B88E7818-46F1-4112-99AC-575D887093F2}" destId="{B24B1642-F1D9-4C7E-B58B-39FDBEA35C3E}" srcOrd="0" destOrd="0" presId="urn:microsoft.com/office/officeart/2018/2/layout/IconLabelList"/>
    <dgm:cxn modelId="{664CCE0B-DD32-453B-8619-757A70581430}" type="presParOf" srcId="{B24B1642-F1D9-4C7E-B58B-39FDBEA35C3E}" destId="{865521A9-77EC-4AA0-855F-87E0B2DA492A}" srcOrd="0" destOrd="0" presId="urn:microsoft.com/office/officeart/2018/2/layout/IconLabelList"/>
    <dgm:cxn modelId="{804B999B-BA01-4902-A767-2A1382123E9D}" type="presParOf" srcId="{B24B1642-F1D9-4C7E-B58B-39FDBEA35C3E}" destId="{4E3DF261-44FC-4CC0-88FF-28585716D1D2}" srcOrd="1" destOrd="0" presId="urn:microsoft.com/office/officeart/2018/2/layout/IconLabelList"/>
    <dgm:cxn modelId="{35BC5FDB-8E54-428D-8C26-B55EA039383B}" type="presParOf" srcId="{B24B1642-F1D9-4C7E-B58B-39FDBEA35C3E}" destId="{8593164F-77B8-4E9D-BC4C-E588EFACAEEB}" srcOrd="2" destOrd="0" presId="urn:microsoft.com/office/officeart/2018/2/layout/IconLabelList"/>
    <dgm:cxn modelId="{484D8F59-3395-4AAC-AFD8-7E6C20FB413D}" type="presParOf" srcId="{B88E7818-46F1-4112-99AC-575D887093F2}" destId="{F1E8FAB5-EB3E-4483-9822-F4BE8FF41BA8}" srcOrd="1" destOrd="0" presId="urn:microsoft.com/office/officeart/2018/2/layout/IconLabelList"/>
    <dgm:cxn modelId="{AEBF0DB8-994D-4FAB-B228-B8612D8DDD53}" type="presParOf" srcId="{B88E7818-46F1-4112-99AC-575D887093F2}" destId="{641119C9-1141-46C5-BF9B-3583EF841009}" srcOrd="2" destOrd="0" presId="urn:microsoft.com/office/officeart/2018/2/layout/IconLabelList"/>
    <dgm:cxn modelId="{6FEB46FA-CD4E-4184-8D1B-3A51BD2648F8}" type="presParOf" srcId="{641119C9-1141-46C5-BF9B-3583EF841009}" destId="{77339DF6-D304-4E6B-AEA7-49C1B3DA6290}" srcOrd="0" destOrd="0" presId="urn:microsoft.com/office/officeart/2018/2/layout/IconLabelList"/>
    <dgm:cxn modelId="{05405C03-231A-4B5C-B7ED-435A1844E852}" type="presParOf" srcId="{641119C9-1141-46C5-BF9B-3583EF841009}" destId="{FBCDF700-9985-40B4-8E30-219D668FAC08}" srcOrd="1" destOrd="0" presId="urn:microsoft.com/office/officeart/2018/2/layout/IconLabelList"/>
    <dgm:cxn modelId="{5D2FAF7F-6BB5-47FE-9078-86D832A14597}" type="presParOf" srcId="{641119C9-1141-46C5-BF9B-3583EF841009}" destId="{5034FD50-9BBF-4B14-BE55-A239138694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849252-0D44-401B-BC91-35690FBD9640}"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5E322EE1-337F-44C5-A555-7949E6261951}">
      <dgm:prSet/>
      <dgm:spPr/>
      <dgm:t>
        <a:bodyPr/>
        <a:lstStyle/>
        <a:p>
          <a:r>
            <a:rPr lang="en-US" dirty="0"/>
            <a:t>DEFINE</a:t>
          </a:r>
        </a:p>
      </dgm:t>
    </dgm:pt>
    <dgm:pt modelId="{93A7C5F4-552E-4588-B713-B2FE9915D293}" type="parTrans" cxnId="{C418E141-AC06-43CD-B09F-A5E8670B404C}">
      <dgm:prSet/>
      <dgm:spPr/>
      <dgm:t>
        <a:bodyPr/>
        <a:lstStyle/>
        <a:p>
          <a:endParaRPr lang="en-US"/>
        </a:p>
      </dgm:t>
    </dgm:pt>
    <dgm:pt modelId="{1D2EBC60-7C46-46AC-8A31-B1BA54120E30}" type="sibTrans" cxnId="{C418E141-AC06-43CD-B09F-A5E8670B404C}">
      <dgm:prSet/>
      <dgm:spPr/>
      <dgm:t>
        <a:bodyPr/>
        <a:lstStyle/>
        <a:p>
          <a:endParaRPr lang="en-US"/>
        </a:p>
      </dgm:t>
    </dgm:pt>
    <dgm:pt modelId="{7C9FEDA9-6541-4E28-8093-D35B0F441413}">
      <dgm:prSet/>
      <dgm:spPr/>
      <dgm:t>
        <a:bodyPr/>
        <a:lstStyle/>
        <a:p>
          <a:r>
            <a:rPr lang="en-US" dirty="0"/>
            <a:t>The problem</a:t>
          </a:r>
        </a:p>
      </dgm:t>
    </dgm:pt>
    <dgm:pt modelId="{98B6DF67-DE4C-478F-8511-A03507264A5A}" type="parTrans" cxnId="{57DD90D7-3146-4155-990B-768EFB04735C}">
      <dgm:prSet/>
      <dgm:spPr/>
      <dgm:t>
        <a:bodyPr/>
        <a:lstStyle/>
        <a:p>
          <a:endParaRPr lang="en-US"/>
        </a:p>
      </dgm:t>
    </dgm:pt>
    <dgm:pt modelId="{044165FB-1295-4482-AE15-17039EF1596B}" type="sibTrans" cxnId="{57DD90D7-3146-4155-990B-768EFB04735C}">
      <dgm:prSet/>
      <dgm:spPr/>
      <dgm:t>
        <a:bodyPr/>
        <a:lstStyle/>
        <a:p>
          <a:endParaRPr lang="en-US"/>
        </a:p>
      </dgm:t>
    </dgm:pt>
    <dgm:pt modelId="{76E7C8B8-3F78-4570-A39C-EA51A95021DE}">
      <dgm:prSet/>
      <dgm:spPr/>
      <dgm:t>
        <a:bodyPr/>
        <a:lstStyle/>
        <a:p>
          <a:r>
            <a:rPr lang="en-US" dirty="0"/>
            <a:t>COLLECT</a:t>
          </a:r>
        </a:p>
      </dgm:t>
    </dgm:pt>
    <dgm:pt modelId="{6E286154-842E-4EDF-8D00-C14A7458B87F}" type="parTrans" cxnId="{00A7E1FF-9D6F-4AAC-97B1-73D0489410BC}">
      <dgm:prSet/>
      <dgm:spPr/>
      <dgm:t>
        <a:bodyPr/>
        <a:lstStyle/>
        <a:p>
          <a:endParaRPr lang="en-US"/>
        </a:p>
      </dgm:t>
    </dgm:pt>
    <dgm:pt modelId="{8935FACB-AD3F-4844-9A59-9CD22C5B83A6}" type="sibTrans" cxnId="{00A7E1FF-9D6F-4AAC-97B1-73D0489410BC}">
      <dgm:prSet/>
      <dgm:spPr/>
      <dgm:t>
        <a:bodyPr/>
        <a:lstStyle/>
        <a:p>
          <a:endParaRPr lang="en-US"/>
        </a:p>
      </dgm:t>
    </dgm:pt>
    <dgm:pt modelId="{A5203CD9-18A6-4BAA-B0F9-25C76A4A5B92}">
      <dgm:prSet/>
      <dgm:spPr/>
      <dgm:t>
        <a:bodyPr/>
        <a:lstStyle/>
        <a:p>
          <a:r>
            <a:rPr lang="en-US" dirty="0"/>
            <a:t>Data</a:t>
          </a:r>
        </a:p>
      </dgm:t>
    </dgm:pt>
    <dgm:pt modelId="{B9EDF0FD-F285-4BBB-B9B1-F3198A635D85}" type="parTrans" cxnId="{128972D1-2D05-4DF1-84D4-C674F7670AA7}">
      <dgm:prSet/>
      <dgm:spPr/>
      <dgm:t>
        <a:bodyPr/>
        <a:lstStyle/>
        <a:p>
          <a:endParaRPr lang="en-US"/>
        </a:p>
      </dgm:t>
    </dgm:pt>
    <dgm:pt modelId="{1817AE76-5F84-44AC-A29D-068C664963D7}" type="sibTrans" cxnId="{128972D1-2D05-4DF1-84D4-C674F7670AA7}">
      <dgm:prSet/>
      <dgm:spPr/>
      <dgm:t>
        <a:bodyPr/>
        <a:lstStyle/>
        <a:p>
          <a:endParaRPr lang="en-US"/>
        </a:p>
      </dgm:t>
    </dgm:pt>
    <dgm:pt modelId="{622CA8A6-ED6E-49CC-B1C6-DB4E1173AD6E}">
      <dgm:prSet/>
      <dgm:spPr/>
      <dgm:t>
        <a:bodyPr/>
        <a:lstStyle/>
        <a:p>
          <a:r>
            <a:rPr lang="en-US" dirty="0"/>
            <a:t>IDENTIFY</a:t>
          </a:r>
        </a:p>
      </dgm:t>
    </dgm:pt>
    <dgm:pt modelId="{05ACF31C-E0E3-4A3A-8650-9BBD42EBC2EE}" type="parTrans" cxnId="{64F6CD80-7652-4FA5-AFC7-E1EA6576BD25}">
      <dgm:prSet/>
      <dgm:spPr/>
      <dgm:t>
        <a:bodyPr/>
        <a:lstStyle/>
        <a:p>
          <a:endParaRPr lang="en-US"/>
        </a:p>
      </dgm:t>
    </dgm:pt>
    <dgm:pt modelId="{58F62952-AB9B-4BB6-80FD-FDB15D6913F8}" type="sibTrans" cxnId="{64F6CD80-7652-4FA5-AFC7-E1EA6576BD25}">
      <dgm:prSet/>
      <dgm:spPr/>
      <dgm:t>
        <a:bodyPr/>
        <a:lstStyle/>
        <a:p>
          <a:endParaRPr lang="en-US"/>
        </a:p>
      </dgm:t>
    </dgm:pt>
    <dgm:pt modelId="{63A53BDF-DFE8-4888-AD2C-A13429577F35}">
      <dgm:prSet/>
      <dgm:spPr/>
      <dgm:t>
        <a:bodyPr/>
        <a:lstStyle/>
        <a:p>
          <a:r>
            <a:rPr lang="en-US" dirty="0"/>
            <a:t>Possible causal factors</a:t>
          </a:r>
        </a:p>
      </dgm:t>
    </dgm:pt>
    <dgm:pt modelId="{629EEEC1-071C-40E2-A435-84B3835599A0}" type="parTrans" cxnId="{0F6EF431-6E8B-42E8-A0DF-20DE0A9532F2}">
      <dgm:prSet/>
      <dgm:spPr/>
      <dgm:t>
        <a:bodyPr/>
        <a:lstStyle/>
        <a:p>
          <a:endParaRPr lang="en-US"/>
        </a:p>
      </dgm:t>
    </dgm:pt>
    <dgm:pt modelId="{01EAB9D9-5506-4508-8906-AD13FC7E733C}" type="sibTrans" cxnId="{0F6EF431-6E8B-42E8-A0DF-20DE0A9532F2}">
      <dgm:prSet/>
      <dgm:spPr/>
      <dgm:t>
        <a:bodyPr/>
        <a:lstStyle/>
        <a:p>
          <a:endParaRPr lang="en-US"/>
        </a:p>
      </dgm:t>
    </dgm:pt>
    <dgm:pt modelId="{AABE3E22-8163-4272-90FA-8044F24F654E}">
      <dgm:prSet/>
      <dgm:spPr/>
      <dgm:t>
        <a:bodyPr/>
        <a:lstStyle/>
        <a:p>
          <a:r>
            <a:rPr lang="en-US" dirty="0"/>
            <a:t>ANALYZE</a:t>
          </a:r>
        </a:p>
      </dgm:t>
    </dgm:pt>
    <dgm:pt modelId="{C44BA992-175F-44E2-9E4B-D854AB8CEF1F}" type="parTrans" cxnId="{B22D9835-5773-40BF-B3D3-D51F8CD0DA2C}">
      <dgm:prSet/>
      <dgm:spPr/>
      <dgm:t>
        <a:bodyPr/>
        <a:lstStyle/>
        <a:p>
          <a:endParaRPr lang="en-US"/>
        </a:p>
      </dgm:t>
    </dgm:pt>
    <dgm:pt modelId="{3CCCFF92-A08C-43F2-8115-509C2DED841F}" type="sibTrans" cxnId="{B22D9835-5773-40BF-B3D3-D51F8CD0DA2C}">
      <dgm:prSet/>
      <dgm:spPr/>
      <dgm:t>
        <a:bodyPr/>
        <a:lstStyle/>
        <a:p>
          <a:endParaRPr lang="en-US"/>
        </a:p>
      </dgm:t>
    </dgm:pt>
    <dgm:pt modelId="{CD098E59-3FFE-4824-8226-D73DA31884D7}">
      <dgm:prSet/>
      <dgm:spPr/>
      <dgm:t>
        <a:bodyPr/>
        <a:lstStyle/>
        <a:p>
          <a:r>
            <a:rPr lang="en-US" dirty="0"/>
            <a:t>Root cause(s)</a:t>
          </a:r>
        </a:p>
      </dgm:t>
    </dgm:pt>
    <dgm:pt modelId="{767E0ADB-3E32-4F42-8B4F-CCC29724C9D1}" type="parTrans" cxnId="{D9CAC1CD-B367-4A82-B9F2-B6D255AF04F2}">
      <dgm:prSet/>
      <dgm:spPr/>
      <dgm:t>
        <a:bodyPr/>
        <a:lstStyle/>
        <a:p>
          <a:endParaRPr lang="en-US"/>
        </a:p>
      </dgm:t>
    </dgm:pt>
    <dgm:pt modelId="{F701338A-9123-40D0-B3A4-5A03301E4C32}" type="sibTrans" cxnId="{D9CAC1CD-B367-4A82-B9F2-B6D255AF04F2}">
      <dgm:prSet/>
      <dgm:spPr/>
      <dgm:t>
        <a:bodyPr/>
        <a:lstStyle/>
        <a:p>
          <a:endParaRPr lang="en-US"/>
        </a:p>
      </dgm:t>
    </dgm:pt>
    <dgm:pt modelId="{1E2C3328-D664-464A-99A2-FF1C7740C484}">
      <dgm:prSet/>
      <dgm:spPr/>
      <dgm:t>
        <a:bodyPr/>
        <a:lstStyle/>
        <a:p>
          <a:r>
            <a:rPr lang="en-US" dirty="0"/>
            <a:t>RECOMMEND AND IMPLEMENT</a:t>
          </a:r>
        </a:p>
      </dgm:t>
    </dgm:pt>
    <dgm:pt modelId="{8034899E-34FF-496F-B109-4A818116E730}" type="parTrans" cxnId="{EEC7B066-5AEC-49DF-A80A-5EF0757C8807}">
      <dgm:prSet/>
      <dgm:spPr/>
      <dgm:t>
        <a:bodyPr/>
        <a:lstStyle/>
        <a:p>
          <a:endParaRPr lang="en-US"/>
        </a:p>
      </dgm:t>
    </dgm:pt>
    <dgm:pt modelId="{E7EA72DA-C904-420F-B9BD-192465B2A801}" type="sibTrans" cxnId="{EEC7B066-5AEC-49DF-A80A-5EF0757C8807}">
      <dgm:prSet/>
      <dgm:spPr/>
      <dgm:t>
        <a:bodyPr/>
        <a:lstStyle/>
        <a:p>
          <a:endParaRPr lang="en-US"/>
        </a:p>
      </dgm:t>
    </dgm:pt>
    <dgm:pt modelId="{9151EDC7-B6C5-4204-BA63-FCED5C33E39F}">
      <dgm:prSet/>
      <dgm:spPr/>
      <dgm:t>
        <a:bodyPr/>
        <a:lstStyle/>
        <a:p>
          <a:r>
            <a:rPr lang="en-US" dirty="0"/>
            <a:t>Solutions</a:t>
          </a:r>
        </a:p>
      </dgm:t>
    </dgm:pt>
    <dgm:pt modelId="{C7A7C445-1DDF-4A5B-82D8-8A3853F6176A}" type="parTrans" cxnId="{0313DD38-6F7B-4F7B-9CCD-E313DA16CD22}">
      <dgm:prSet/>
      <dgm:spPr/>
      <dgm:t>
        <a:bodyPr/>
        <a:lstStyle/>
        <a:p>
          <a:endParaRPr lang="en-US"/>
        </a:p>
      </dgm:t>
    </dgm:pt>
    <dgm:pt modelId="{55326EC6-980E-4D4C-9A67-3A867D6E88F3}" type="sibTrans" cxnId="{0313DD38-6F7B-4F7B-9CCD-E313DA16CD22}">
      <dgm:prSet/>
      <dgm:spPr/>
      <dgm:t>
        <a:bodyPr/>
        <a:lstStyle/>
        <a:p>
          <a:endParaRPr lang="en-US"/>
        </a:p>
      </dgm:t>
    </dgm:pt>
    <dgm:pt modelId="{7D719ABF-2F94-401D-8D37-70FFB3AC2DFE}" type="pres">
      <dgm:prSet presAssocID="{18849252-0D44-401B-BC91-35690FBD9640}" presName="Name0" presStyleCnt="0">
        <dgm:presLayoutVars>
          <dgm:dir/>
          <dgm:animLvl val="lvl"/>
          <dgm:resizeHandles val="exact"/>
        </dgm:presLayoutVars>
      </dgm:prSet>
      <dgm:spPr/>
    </dgm:pt>
    <dgm:pt modelId="{D6651018-4C34-4303-A26F-B9FC1875C34C}" type="pres">
      <dgm:prSet presAssocID="{1E2C3328-D664-464A-99A2-FF1C7740C484}" presName="boxAndChildren" presStyleCnt="0"/>
      <dgm:spPr/>
    </dgm:pt>
    <dgm:pt modelId="{69BE31F5-2BC3-483C-AD43-C3CCD376B15C}" type="pres">
      <dgm:prSet presAssocID="{1E2C3328-D664-464A-99A2-FF1C7740C484}" presName="parentTextBox" presStyleLbl="alignNode1" presStyleIdx="0" presStyleCnt="5"/>
      <dgm:spPr/>
    </dgm:pt>
    <dgm:pt modelId="{0CADCAD4-18E3-4331-94E9-32D61653218E}" type="pres">
      <dgm:prSet presAssocID="{1E2C3328-D664-464A-99A2-FF1C7740C484}" presName="descendantBox" presStyleLbl="bgAccFollowNode1" presStyleIdx="0" presStyleCnt="5"/>
      <dgm:spPr/>
    </dgm:pt>
    <dgm:pt modelId="{16B4838B-46CE-48FD-A867-C2D3013A763A}" type="pres">
      <dgm:prSet presAssocID="{3CCCFF92-A08C-43F2-8115-509C2DED841F}" presName="sp" presStyleCnt="0"/>
      <dgm:spPr/>
    </dgm:pt>
    <dgm:pt modelId="{1525C9BC-5734-417F-8651-D5529A6A1B83}" type="pres">
      <dgm:prSet presAssocID="{AABE3E22-8163-4272-90FA-8044F24F654E}" presName="arrowAndChildren" presStyleCnt="0"/>
      <dgm:spPr/>
    </dgm:pt>
    <dgm:pt modelId="{11459372-0F57-4AC8-A055-49C477CEC044}" type="pres">
      <dgm:prSet presAssocID="{AABE3E22-8163-4272-90FA-8044F24F654E}" presName="parentTextArrow" presStyleLbl="node1" presStyleIdx="0" presStyleCnt="0"/>
      <dgm:spPr/>
    </dgm:pt>
    <dgm:pt modelId="{0E32F707-B7B4-41C6-B036-06A84EB8022B}" type="pres">
      <dgm:prSet presAssocID="{AABE3E22-8163-4272-90FA-8044F24F654E}" presName="arrow" presStyleLbl="alignNode1" presStyleIdx="1" presStyleCnt="5"/>
      <dgm:spPr/>
    </dgm:pt>
    <dgm:pt modelId="{2EC52C28-E10F-4130-B2C9-3AA62D2A4115}" type="pres">
      <dgm:prSet presAssocID="{AABE3E22-8163-4272-90FA-8044F24F654E}" presName="descendantArrow" presStyleLbl="bgAccFollowNode1" presStyleIdx="1" presStyleCnt="5"/>
      <dgm:spPr/>
    </dgm:pt>
    <dgm:pt modelId="{BC719006-646C-4BD4-B178-0AE2602AC0FC}" type="pres">
      <dgm:prSet presAssocID="{58F62952-AB9B-4BB6-80FD-FDB15D6913F8}" presName="sp" presStyleCnt="0"/>
      <dgm:spPr/>
    </dgm:pt>
    <dgm:pt modelId="{0658FF10-D531-47C7-B0C0-B8A0D8816BEB}" type="pres">
      <dgm:prSet presAssocID="{622CA8A6-ED6E-49CC-B1C6-DB4E1173AD6E}" presName="arrowAndChildren" presStyleCnt="0"/>
      <dgm:spPr/>
    </dgm:pt>
    <dgm:pt modelId="{010B64A9-4BE1-4F16-9324-741EB04123BB}" type="pres">
      <dgm:prSet presAssocID="{622CA8A6-ED6E-49CC-B1C6-DB4E1173AD6E}" presName="parentTextArrow" presStyleLbl="node1" presStyleIdx="0" presStyleCnt="0"/>
      <dgm:spPr/>
    </dgm:pt>
    <dgm:pt modelId="{318B02B7-9C7A-430E-8B7C-D9AD42F76019}" type="pres">
      <dgm:prSet presAssocID="{622CA8A6-ED6E-49CC-B1C6-DB4E1173AD6E}" presName="arrow" presStyleLbl="alignNode1" presStyleIdx="2" presStyleCnt="5"/>
      <dgm:spPr/>
    </dgm:pt>
    <dgm:pt modelId="{288495E2-662A-4FDD-A9B0-045326FA86CF}" type="pres">
      <dgm:prSet presAssocID="{622CA8A6-ED6E-49CC-B1C6-DB4E1173AD6E}" presName="descendantArrow" presStyleLbl="bgAccFollowNode1" presStyleIdx="2" presStyleCnt="5"/>
      <dgm:spPr/>
    </dgm:pt>
    <dgm:pt modelId="{A4602F56-7231-48AA-9A80-8B754FC3B4E0}" type="pres">
      <dgm:prSet presAssocID="{8935FACB-AD3F-4844-9A59-9CD22C5B83A6}" presName="sp" presStyleCnt="0"/>
      <dgm:spPr/>
    </dgm:pt>
    <dgm:pt modelId="{2531B758-B368-4D8D-80CF-2E0BDDF95CD8}" type="pres">
      <dgm:prSet presAssocID="{76E7C8B8-3F78-4570-A39C-EA51A95021DE}" presName="arrowAndChildren" presStyleCnt="0"/>
      <dgm:spPr/>
    </dgm:pt>
    <dgm:pt modelId="{E524B659-9E49-4E56-84CB-87E5851511F3}" type="pres">
      <dgm:prSet presAssocID="{76E7C8B8-3F78-4570-A39C-EA51A95021DE}" presName="parentTextArrow" presStyleLbl="node1" presStyleIdx="0" presStyleCnt="0"/>
      <dgm:spPr/>
    </dgm:pt>
    <dgm:pt modelId="{6E9F5A11-9AF4-41A5-9858-E50877557D80}" type="pres">
      <dgm:prSet presAssocID="{76E7C8B8-3F78-4570-A39C-EA51A95021DE}" presName="arrow" presStyleLbl="alignNode1" presStyleIdx="3" presStyleCnt="5"/>
      <dgm:spPr/>
    </dgm:pt>
    <dgm:pt modelId="{F88D6B75-8501-4D78-B55B-85FF7A856F4F}" type="pres">
      <dgm:prSet presAssocID="{76E7C8B8-3F78-4570-A39C-EA51A95021DE}" presName="descendantArrow" presStyleLbl="bgAccFollowNode1" presStyleIdx="3" presStyleCnt="5"/>
      <dgm:spPr/>
    </dgm:pt>
    <dgm:pt modelId="{C71988CB-D470-4238-B106-C030338005F3}" type="pres">
      <dgm:prSet presAssocID="{1D2EBC60-7C46-46AC-8A31-B1BA54120E30}" presName="sp" presStyleCnt="0"/>
      <dgm:spPr/>
    </dgm:pt>
    <dgm:pt modelId="{C6246BAA-E55C-4E58-96D7-C5CAAA1CFA80}" type="pres">
      <dgm:prSet presAssocID="{5E322EE1-337F-44C5-A555-7949E6261951}" presName="arrowAndChildren" presStyleCnt="0"/>
      <dgm:spPr/>
    </dgm:pt>
    <dgm:pt modelId="{C81E36A4-6343-483B-A02D-810AF306FD0B}" type="pres">
      <dgm:prSet presAssocID="{5E322EE1-337F-44C5-A555-7949E6261951}" presName="parentTextArrow" presStyleLbl="node1" presStyleIdx="0" presStyleCnt="0"/>
      <dgm:spPr/>
    </dgm:pt>
    <dgm:pt modelId="{280DB969-0AF1-4D30-8469-F2690E4D57EC}" type="pres">
      <dgm:prSet presAssocID="{5E322EE1-337F-44C5-A555-7949E6261951}" presName="arrow" presStyleLbl="alignNode1" presStyleIdx="4" presStyleCnt="5"/>
      <dgm:spPr/>
    </dgm:pt>
    <dgm:pt modelId="{F89257C3-A062-4770-BC76-0ED046258579}" type="pres">
      <dgm:prSet presAssocID="{5E322EE1-337F-44C5-A555-7949E6261951}" presName="descendantArrow" presStyleLbl="bgAccFollowNode1" presStyleIdx="4" presStyleCnt="5" custLinFactNeighborY="-25704"/>
      <dgm:spPr/>
    </dgm:pt>
  </dgm:ptLst>
  <dgm:cxnLst>
    <dgm:cxn modelId="{1C33B90B-DFDC-4D76-80F3-1AF1D8E1076B}" type="presOf" srcId="{622CA8A6-ED6E-49CC-B1C6-DB4E1173AD6E}" destId="{010B64A9-4BE1-4F16-9324-741EB04123BB}" srcOrd="0" destOrd="0" presId="urn:microsoft.com/office/officeart/2016/7/layout/VerticalDownArrowProcess"/>
    <dgm:cxn modelId="{95179B1A-CF3D-4665-9B73-122038E352FF}" type="presOf" srcId="{A5203CD9-18A6-4BAA-B0F9-25C76A4A5B92}" destId="{F88D6B75-8501-4D78-B55B-85FF7A856F4F}" srcOrd="0" destOrd="0" presId="urn:microsoft.com/office/officeart/2016/7/layout/VerticalDownArrowProcess"/>
    <dgm:cxn modelId="{1FA0A128-B3B1-4282-B3F1-F48EA56B9FE7}" type="presOf" srcId="{1E2C3328-D664-464A-99A2-FF1C7740C484}" destId="{69BE31F5-2BC3-483C-AD43-C3CCD376B15C}" srcOrd="0" destOrd="0" presId="urn:microsoft.com/office/officeart/2016/7/layout/VerticalDownArrowProcess"/>
    <dgm:cxn modelId="{362F2729-87C4-4089-9E81-3487A6A9D194}" type="presOf" srcId="{AABE3E22-8163-4272-90FA-8044F24F654E}" destId="{11459372-0F57-4AC8-A055-49C477CEC044}" srcOrd="0" destOrd="0" presId="urn:microsoft.com/office/officeart/2016/7/layout/VerticalDownArrowProcess"/>
    <dgm:cxn modelId="{0F6EF431-6E8B-42E8-A0DF-20DE0A9532F2}" srcId="{622CA8A6-ED6E-49CC-B1C6-DB4E1173AD6E}" destId="{63A53BDF-DFE8-4888-AD2C-A13429577F35}" srcOrd="0" destOrd="0" parTransId="{629EEEC1-071C-40E2-A435-84B3835599A0}" sibTransId="{01EAB9D9-5506-4508-8906-AD13FC7E733C}"/>
    <dgm:cxn modelId="{B22D9835-5773-40BF-B3D3-D51F8CD0DA2C}" srcId="{18849252-0D44-401B-BC91-35690FBD9640}" destId="{AABE3E22-8163-4272-90FA-8044F24F654E}" srcOrd="3" destOrd="0" parTransId="{C44BA992-175F-44E2-9E4B-D854AB8CEF1F}" sibTransId="{3CCCFF92-A08C-43F2-8115-509C2DED841F}"/>
    <dgm:cxn modelId="{0313DD38-6F7B-4F7B-9CCD-E313DA16CD22}" srcId="{1E2C3328-D664-464A-99A2-FF1C7740C484}" destId="{9151EDC7-B6C5-4204-BA63-FCED5C33E39F}" srcOrd="0" destOrd="0" parTransId="{C7A7C445-1DDF-4A5B-82D8-8A3853F6176A}" sibTransId="{55326EC6-980E-4D4C-9A67-3A867D6E88F3}"/>
    <dgm:cxn modelId="{FCC7C05E-1B50-4D12-A885-6F0247F66DDF}" type="presOf" srcId="{622CA8A6-ED6E-49CC-B1C6-DB4E1173AD6E}" destId="{318B02B7-9C7A-430E-8B7C-D9AD42F76019}" srcOrd="1" destOrd="0" presId="urn:microsoft.com/office/officeart/2016/7/layout/VerticalDownArrowProcess"/>
    <dgm:cxn modelId="{F92B895F-3497-45C6-84D8-54F790AE5B0B}" type="presOf" srcId="{9151EDC7-B6C5-4204-BA63-FCED5C33E39F}" destId="{0CADCAD4-18E3-4331-94E9-32D61653218E}" srcOrd="0" destOrd="0" presId="urn:microsoft.com/office/officeart/2016/7/layout/VerticalDownArrowProcess"/>
    <dgm:cxn modelId="{C418E141-AC06-43CD-B09F-A5E8670B404C}" srcId="{18849252-0D44-401B-BC91-35690FBD9640}" destId="{5E322EE1-337F-44C5-A555-7949E6261951}" srcOrd="0" destOrd="0" parTransId="{93A7C5F4-552E-4588-B713-B2FE9915D293}" sibTransId="{1D2EBC60-7C46-46AC-8A31-B1BA54120E30}"/>
    <dgm:cxn modelId="{EEC7B066-5AEC-49DF-A80A-5EF0757C8807}" srcId="{18849252-0D44-401B-BC91-35690FBD9640}" destId="{1E2C3328-D664-464A-99A2-FF1C7740C484}" srcOrd="4" destOrd="0" parTransId="{8034899E-34FF-496F-B109-4A818116E730}" sibTransId="{E7EA72DA-C904-420F-B9BD-192465B2A801}"/>
    <dgm:cxn modelId="{CF676151-6CF9-4B49-B8A5-DD9B0535DFDB}" type="presOf" srcId="{AABE3E22-8163-4272-90FA-8044F24F654E}" destId="{0E32F707-B7B4-41C6-B036-06A84EB8022B}" srcOrd="1" destOrd="0" presId="urn:microsoft.com/office/officeart/2016/7/layout/VerticalDownArrowProcess"/>
    <dgm:cxn modelId="{7167A672-7BF7-4459-81C3-D2DECE83C7B4}" type="presOf" srcId="{76E7C8B8-3F78-4570-A39C-EA51A95021DE}" destId="{E524B659-9E49-4E56-84CB-87E5851511F3}" srcOrd="0" destOrd="0" presId="urn:microsoft.com/office/officeart/2016/7/layout/VerticalDownArrowProcess"/>
    <dgm:cxn modelId="{E9426E55-7189-43BB-980C-40446C6CF8C1}" type="presOf" srcId="{5E322EE1-337F-44C5-A555-7949E6261951}" destId="{280DB969-0AF1-4D30-8469-F2690E4D57EC}" srcOrd="1" destOrd="0" presId="urn:microsoft.com/office/officeart/2016/7/layout/VerticalDownArrowProcess"/>
    <dgm:cxn modelId="{AD80D676-4B92-426E-B8B1-69C50E720A8B}" type="presOf" srcId="{76E7C8B8-3F78-4570-A39C-EA51A95021DE}" destId="{6E9F5A11-9AF4-41A5-9858-E50877557D80}" srcOrd="1" destOrd="0" presId="urn:microsoft.com/office/officeart/2016/7/layout/VerticalDownArrowProcess"/>
    <dgm:cxn modelId="{64F6CD80-7652-4FA5-AFC7-E1EA6576BD25}" srcId="{18849252-0D44-401B-BC91-35690FBD9640}" destId="{622CA8A6-ED6E-49CC-B1C6-DB4E1173AD6E}" srcOrd="2" destOrd="0" parTransId="{05ACF31C-E0E3-4A3A-8650-9BBD42EBC2EE}" sibTransId="{58F62952-AB9B-4BB6-80FD-FDB15D6913F8}"/>
    <dgm:cxn modelId="{3ABACC8F-1FBE-4D06-8F48-1C14A8632DD2}" type="presOf" srcId="{63A53BDF-DFE8-4888-AD2C-A13429577F35}" destId="{288495E2-662A-4FDD-A9B0-045326FA86CF}" srcOrd="0" destOrd="0" presId="urn:microsoft.com/office/officeart/2016/7/layout/VerticalDownArrowProcess"/>
    <dgm:cxn modelId="{AE7697AC-9CDE-4DF9-83D7-B0FB0A60A3EE}" type="presOf" srcId="{18849252-0D44-401B-BC91-35690FBD9640}" destId="{7D719ABF-2F94-401D-8D37-70FFB3AC2DFE}" srcOrd="0" destOrd="0" presId="urn:microsoft.com/office/officeart/2016/7/layout/VerticalDownArrowProcess"/>
    <dgm:cxn modelId="{78D969C6-7988-400E-ACC1-82497447670C}" type="presOf" srcId="{5E322EE1-337F-44C5-A555-7949E6261951}" destId="{C81E36A4-6343-483B-A02D-810AF306FD0B}" srcOrd="0" destOrd="0" presId="urn:microsoft.com/office/officeart/2016/7/layout/VerticalDownArrowProcess"/>
    <dgm:cxn modelId="{B0FBAACD-8EDB-43B0-88E5-BB6FC6131D85}" type="presOf" srcId="{CD098E59-3FFE-4824-8226-D73DA31884D7}" destId="{2EC52C28-E10F-4130-B2C9-3AA62D2A4115}" srcOrd="0" destOrd="0" presId="urn:microsoft.com/office/officeart/2016/7/layout/VerticalDownArrowProcess"/>
    <dgm:cxn modelId="{D9CAC1CD-B367-4A82-B9F2-B6D255AF04F2}" srcId="{AABE3E22-8163-4272-90FA-8044F24F654E}" destId="{CD098E59-3FFE-4824-8226-D73DA31884D7}" srcOrd="0" destOrd="0" parTransId="{767E0ADB-3E32-4F42-8B4F-CCC29724C9D1}" sibTransId="{F701338A-9123-40D0-B3A4-5A03301E4C32}"/>
    <dgm:cxn modelId="{128972D1-2D05-4DF1-84D4-C674F7670AA7}" srcId="{76E7C8B8-3F78-4570-A39C-EA51A95021DE}" destId="{A5203CD9-18A6-4BAA-B0F9-25C76A4A5B92}" srcOrd="0" destOrd="0" parTransId="{B9EDF0FD-F285-4BBB-B9B1-F3198A635D85}" sibTransId="{1817AE76-5F84-44AC-A29D-068C664963D7}"/>
    <dgm:cxn modelId="{57DD90D7-3146-4155-990B-768EFB04735C}" srcId="{5E322EE1-337F-44C5-A555-7949E6261951}" destId="{7C9FEDA9-6541-4E28-8093-D35B0F441413}" srcOrd="0" destOrd="0" parTransId="{98B6DF67-DE4C-478F-8511-A03507264A5A}" sibTransId="{044165FB-1295-4482-AE15-17039EF1596B}"/>
    <dgm:cxn modelId="{BD870EFC-3368-45E9-93D0-CEDD03F57016}" type="presOf" srcId="{7C9FEDA9-6541-4E28-8093-D35B0F441413}" destId="{F89257C3-A062-4770-BC76-0ED046258579}" srcOrd="0" destOrd="0" presId="urn:microsoft.com/office/officeart/2016/7/layout/VerticalDownArrowProcess"/>
    <dgm:cxn modelId="{00A7E1FF-9D6F-4AAC-97B1-73D0489410BC}" srcId="{18849252-0D44-401B-BC91-35690FBD9640}" destId="{76E7C8B8-3F78-4570-A39C-EA51A95021DE}" srcOrd="1" destOrd="0" parTransId="{6E286154-842E-4EDF-8D00-C14A7458B87F}" sibTransId="{8935FACB-AD3F-4844-9A59-9CD22C5B83A6}"/>
    <dgm:cxn modelId="{8AEC2103-0057-4CB9-A2D8-F7F8ECD3A842}" type="presParOf" srcId="{7D719ABF-2F94-401D-8D37-70FFB3AC2DFE}" destId="{D6651018-4C34-4303-A26F-B9FC1875C34C}" srcOrd="0" destOrd="0" presId="urn:microsoft.com/office/officeart/2016/7/layout/VerticalDownArrowProcess"/>
    <dgm:cxn modelId="{2A33C946-D094-406A-8108-E738A2D4BEE0}" type="presParOf" srcId="{D6651018-4C34-4303-A26F-B9FC1875C34C}" destId="{69BE31F5-2BC3-483C-AD43-C3CCD376B15C}" srcOrd="0" destOrd="0" presId="urn:microsoft.com/office/officeart/2016/7/layout/VerticalDownArrowProcess"/>
    <dgm:cxn modelId="{B2D6DCB8-00D1-447E-9C5A-664371C790D1}" type="presParOf" srcId="{D6651018-4C34-4303-A26F-B9FC1875C34C}" destId="{0CADCAD4-18E3-4331-94E9-32D61653218E}" srcOrd="1" destOrd="0" presId="urn:microsoft.com/office/officeart/2016/7/layout/VerticalDownArrowProcess"/>
    <dgm:cxn modelId="{9C81DFB2-8F2A-456E-A929-075FBA0A5C1B}" type="presParOf" srcId="{7D719ABF-2F94-401D-8D37-70FFB3AC2DFE}" destId="{16B4838B-46CE-48FD-A867-C2D3013A763A}" srcOrd="1" destOrd="0" presId="urn:microsoft.com/office/officeart/2016/7/layout/VerticalDownArrowProcess"/>
    <dgm:cxn modelId="{7482BD05-1614-446F-ACC5-1CAB322EC1FE}" type="presParOf" srcId="{7D719ABF-2F94-401D-8D37-70FFB3AC2DFE}" destId="{1525C9BC-5734-417F-8651-D5529A6A1B83}" srcOrd="2" destOrd="0" presId="urn:microsoft.com/office/officeart/2016/7/layout/VerticalDownArrowProcess"/>
    <dgm:cxn modelId="{F00C9B4D-D898-428C-9D76-58A10A78E6C6}" type="presParOf" srcId="{1525C9BC-5734-417F-8651-D5529A6A1B83}" destId="{11459372-0F57-4AC8-A055-49C477CEC044}" srcOrd="0" destOrd="0" presId="urn:microsoft.com/office/officeart/2016/7/layout/VerticalDownArrowProcess"/>
    <dgm:cxn modelId="{856DD863-8EC3-490D-B5E0-91227626AB5E}" type="presParOf" srcId="{1525C9BC-5734-417F-8651-D5529A6A1B83}" destId="{0E32F707-B7B4-41C6-B036-06A84EB8022B}" srcOrd="1" destOrd="0" presId="urn:microsoft.com/office/officeart/2016/7/layout/VerticalDownArrowProcess"/>
    <dgm:cxn modelId="{691588DB-574F-4718-83EF-6AEC08E24A48}" type="presParOf" srcId="{1525C9BC-5734-417F-8651-D5529A6A1B83}" destId="{2EC52C28-E10F-4130-B2C9-3AA62D2A4115}" srcOrd="2" destOrd="0" presId="urn:microsoft.com/office/officeart/2016/7/layout/VerticalDownArrowProcess"/>
    <dgm:cxn modelId="{0B5B9E4A-3B78-4D13-81FD-581E437EA277}" type="presParOf" srcId="{7D719ABF-2F94-401D-8D37-70FFB3AC2DFE}" destId="{BC719006-646C-4BD4-B178-0AE2602AC0FC}" srcOrd="3" destOrd="0" presId="urn:microsoft.com/office/officeart/2016/7/layout/VerticalDownArrowProcess"/>
    <dgm:cxn modelId="{47A026CF-4BEE-4E82-9954-8276FDEB37F1}" type="presParOf" srcId="{7D719ABF-2F94-401D-8D37-70FFB3AC2DFE}" destId="{0658FF10-D531-47C7-B0C0-B8A0D8816BEB}" srcOrd="4" destOrd="0" presId="urn:microsoft.com/office/officeart/2016/7/layout/VerticalDownArrowProcess"/>
    <dgm:cxn modelId="{70A4C1E3-6B5D-47FF-ABC3-839723391718}" type="presParOf" srcId="{0658FF10-D531-47C7-B0C0-B8A0D8816BEB}" destId="{010B64A9-4BE1-4F16-9324-741EB04123BB}" srcOrd="0" destOrd="0" presId="urn:microsoft.com/office/officeart/2016/7/layout/VerticalDownArrowProcess"/>
    <dgm:cxn modelId="{8BCFBCD0-EA85-4890-A85A-2F9EEB7820CF}" type="presParOf" srcId="{0658FF10-D531-47C7-B0C0-B8A0D8816BEB}" destId="{318B02B7-9C7A-430E-8B7C-D9AD42F76019}" srcOrd="1" destOrd="0" presId="urn:microsoft.com/office/officeart/2016/7/layout/VerticalDownArrowProcess"/>
    <dgm:cxn modelId="{776D3D38-7139-46BD-A33D-A6202F193188}" type="presParOf" srcId="{0658FF10-D531-47C7-B0C0-B8A0D8816BEB}" destId="{288495E2-662A-4FDD-A9B0-045326FA86CF}" srcOrd="2" destOrd="0" presId="urn:microsoft.com/office/officeart/2016/7/layout/VerticalDownArrowProcess"/>
    <dgm:cxn modelId="{EFC2D73A-BF81-4A82-BF02-EC5793DDFBE7}" type="presParOf" srcId="{7D719ABF-2F94-401D-8D37-70FFB3AC2DFE}" destId="{A4602F56-7231-48AA-9A80-8B754FC3B4E0}" srcOrd="5" destOrd="0" presId="urn:microsoft.com/office/officeart/2016/7/layout/VerticalDownArrowProcess"/>
    <dgm:cxn modelId="{24F94258-9468-4F06-971B-0D4F8146BB6E}" type="presParOf" srcId="{7D719ABF-2F94-401D-8D37-70FFB3AC2DFE}" destId="{2531B758-B368-4D8D-80CF-2E0BDDF95CD8}" srcOrd="6" destOrd="0" presId="urn:microsoft.com/office/officeart/2016/7/layout/VerticalDownArrowProcess"/>
    <dgm:cxn modelId="{FA581AA7-C41C-46AE-845A-4240BF83F508}" type="presParOf" srcId="{2531B758-B368-4D8D-80CF-2E0BDDF95CD8}" destId="{E524B659-9E49-4E56-84CB-87E5851511F3}" srcOrd="0" destOrd="0" presId="urn:microsoft.com/office/officeart/2016/7/layout/VerticalDownArrowProcess"/>
    <dgm:cxn modelId="{31C14F7B-5F90-4078-8D5A-55F6E4E256A3}" type="presParOf" srcId="{2531B758-B368-4D8D-80CF-2E0BDDF95CD8}" destId="{6E9F5A11-9AF4-41A5-9858-E50877557D80}" srcOrd="1" destOrd="0" presId="urn:microsoft.com/office/officeart/2016/7/layout/VerticalDownArrowProcess"/>
    <dgm:cxn modelId="{410E135E-E8FE-44BE-A647-F8E03034A8FF}" type="presParOf" srcId="{2531B758-B368-4D8D-80CF-2E0BDDF95CD8}" destId="{F88D6B75-8501-4D78-B55B-85FF7A856F4F}" srcOrd="2" destOrd="0" presId="urn:microsoft.com/office/officeart/2016/7/layout/VerticalDownArrowProcess"/>
    <dgm:cxn modelId="{8A594037-A993-4B5A-817F-B263C5B4BBBA}" type="presParOf" srcId="{7D719ABF-2F94-401D-8D37-70FFB3AC2DFE}" destId="{C71988CB-D470-4238-B106-C030338005F3}" srcOrd="7" destOrd="0" presId="urn:microsoft.com/office/officeart/2016/7/layout/VerticalDownArrowProcess"/>
    <dgm:cxn modelId="{E79F22C7-909F-4CA0-9831-6092D2236846}" type="presParOf" srcId="{7D719ABF-2F94-401D-8D37-70FFB3AC2DFE}" destId="{C6246BAA-E55C-4E58-96D7-C5CAAA1CFA80}" srcOrd="8" destOrd="0" presId="urn:microsoft.com/office/officeart/2016/7/layout/VerticalDownArrowProcess"/>
    <dgm:cxn modelId="{EDF7172A-9F22-476F-ABCE-E50D183800BD}" type="presParOf" srcId="{C6246BAA-E55C-4E58-96D7-C5CAAA1CFA80}" destId="{C81E36A4-6343-483B-A02D-810AF306FD0B}" srcOrd="0" destOrd="0" presId="urn:microsoft.com/office/officeart/2016/7/layout/VerticalDownArrowProcess"/>
    <dgm:cxn modelId="{6CDABFE2-871D-4AA1-8D0A-8532B5BAB1ED}" type="presParOf" srcId="{C6246BAA-E55C-4E58-96D7-C5CAAA1CFA80}" destId="{280DB969-0AF1-4D30-8469-F2690E4D57EC}" srcOrd="1" destOrd="0" presId="urn:microsoft.com/office/officeart/2016/7/layout/VerticalDownArrowProcess"/>
    <dgm:cxn modelId="{8E3DB1AB-238B-4186-8995-EB409D04283A}" type="presParOf" srcId="{C6246BAA-E55C-4E58-96D7-C5CAAA1CFA80}" destId="{F89257C3-A062-4770-BC76-0ED04625857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179AEA-35AC-43D1-B362-8BE8C20A37AC}" type="doc">
      <dgm:prSet loTypeId="urn:microsoft.com/office/officeart/2016/7/layout/RepeatingBendingProcessNew" loCatId="process" qsTypeId="urn:microsoft.com/office/officeart/2005/8/quickstyle/simple3" qsCatId="simple" csTypeId="urn:microsoft.com/office/officeart/2005/8/colors/colorful1" csCatId="colorful" phldr="1"/>
      <dgm:spPr/>
      <dgm:t>
        <a:bodyPr/>
        <a:lstStyle/>
        <a:p>
          <a:endParaRPr lang="en-US"/>
        </a:p>
      </dgm:t>
    </dgm:pt>
    <dgm:pt modelId="{7E2F6E5C-71AE-4E0C-A04B-79E99730D74E}">
      <dgm:prSet custT="1"/>
      <dgm:spPr/>
      <dgm:t>
        <a:bodyPr/>
        <a:lstStyle/>
        <a:p>
          <a:r>
            <a:rPr lang="en-US" sz="1600" b="1" dirty="0"/>
            <a:t>Is the participant in a safe environment?</a:t>
          </a:r>
        </a:p>
      </dgm:t>
    </dgm:pt>
    <dgm:pt modelId="{FC7C00ED-89F4-4F53-A77E-EFED157FA05C}" type="parTrans" cxnId="{94BC5062-A2FD-47BF-BB2C-D40ADE884DC9}">
      <dgm:prSet/>
      <dgm:spPr/>
      <dgm:t>
        <a:bodyPr/>
        <a:lstStyle/>
        <a:p>
          <a:endParaRPr lang="en-US"/>
        </a:p>
      </dgm:t>
    </dgm:pt>
    <dgm:pt modelId="{0E929FC7-BFDB-4708-8767-C7A26B4C63DF}" type="sibTrans" cxnId="{94BC5062-A2FD-47BF-BB2C-D40ADE884DC9}">
      <dgm:prSet/>
      <dgm:spPr/>
      <dgm:t>
        <a:bodyPr/>
        <a:lstStyle/>
        <a:p>
          <a:endParaRPr lang="en-US" dirty="0"/>
        </a:p>
      </dgm:t>
    </dgm:pt>
    <dgm:pt modelId="{2754E462-BDA0-4552-9EC4-85A9FB7AB9E0}">
      <dgm:prSet custT="1"/>
      <dgm:spPr/>
      <dgm:t>
        <a:bodyPr/>
        <a:lstStyle/>
        <a:p>
          <a:r>
            <a:rPr lang="en-US" sz="1600" b="1" dirty="0"/>
            <a:t>Is there a need for a team meeting?</a:t>
          </a:r>
        </a:p>
      </dgm:t>
    </dgm:pt>
    <dgm:pt modelId="{255BEBC8-1E51-4DF2-AB1C-02DE4D5FEF7F}" type="parTrans" cxnId="{E8FDA923-CECE-4CE1-AA7C-DBB3FB9707A9}">
      <dgm:prSet/>
      <dgm:spPr/>
      <dgm:t>
        <a:bodyPr/>
        <a:lstStyle/>
        <a:p>
          <a:endParaRPr lang="en-US"/>
        </a:p>
      </dgm:t>
    </dgm:pt>
    <dgm:pt modelId="{96D1787E-D78E-425D-983F-6D43339E73B2}" type="sibTrans" cxnId="{E8FDA923-CECE-4CE1-AA7C-DBB3FB9707A9}">
      <dgm:prSet/>
      <dgm:spPr/>
      <dgm:t>
        <a:bodyPr/>
        <a:lstStyle/>
        <a:p>
          <a:endParaRPr lang="en-US" dirty="0"/>
        </a:p>
      </dgm:t>
    </dgm:pt>
    <dgm:pt modelId="{3282BC2C-C6EE-40B2-9CFD-A5FB1286D83D}">
      <dgm:prSet custT="1"/>
      <dgm:spPr/>
      <dgm:t>
        <a:bodyPr/>
        <a:lstStyle/>
        <a:p>
          <a:r>
            <a:rPr lang="en-US" sz="1600" b="1" dirty="0"/>
            <a:t>Was the incident preventable?  </a:t>
          </a:r>
        </a:p>
      </dgm:t>
    </dgm:pt>
    <dgm:pt modelId="{42D129AA-B2BE-4827-B136-C56451EC93A2}" type="parTrans" cxnId="{3C902563-8734-44E9-BB40-A7AD4A720538}">
      <dgm:prSet/>
      <dgm:spPr/>
      <dgm:t>
        <a:bodyPr/>
        <a:lstStyle/>
        <a:p>
          <a:endParaRPr lang="en-US"/>
        </a:p>
      </dgm:t>
    </dgm:pt>
    <dgm:pt modelId="{88810687-3A7B-4F6F-9FF5-2BE037BBCFDF}" type="sibTrans" cxnId="{3C902563-8734-44E9-BB40-A7AD4A720538}">
      <dgm:prSet/>
      <dgm:spPr/>
      <dgm:t>
        <a:bodyPr/>
        <a:lstStyle/>
        <a:p>
          <a:endParaRPr lang="en-US" dirty="0"/>
        </a:p>
      </dgm:t>
    </dgm:pt>
    <dgm:pt modelId="{056C9943-F01F-4B36-9E2D-270575F57FA3}">
      <dgm:prSet custT="1"/>
      <dgm:spPr/>
      <dgm:t>
        <a:bodyPr/>
        <a:lstStyle/>
        <a:p>
          <a:r>
            <a:rPr lang="en-US" sz="1600" b="1" dirty="0"/>
            <a:t>Was abuse, neglect or exploitation discovered and reported? </a:t>
          </a:r>
        </a:p>
      </dgm:t>
    </dgm:pt>
    <dgm:pt modelId="{5D15F12D-33AD-432F-9D89-B052E939A595}" type="parTrans" cxnId="{8B2FCAD6-E440-402C-B7D7-04689018E3D0}">
      <dgm:prSet/>
      <dgm:spPr/>
      <dgm:t>
        <a:bodyPr/>
        <a:lstStyle/>
        <a:p>
          <a:endParaRPr lang="en-US"/>
        </a:p>
      </dgm:t>
    </dgm:pt>
    <dgm:pt modelId="{18DD834C-911E-42FA-81CE-A0511152987D}" type="sibTrans" cxnId="{8B2FCAD6-E440-402C-B7D7-04689018E3D0}">
      <dgm:prSet/>
      <dgm:spPr/>
      <dgm:t>
        <a:bodyPr/>
        <a:lstStyle/>
        <a:p>
          <a:endParaRPr lang="en-US" dirty="0"/>
        </a:p>
      </dgm:t>
    </dgm:pt>
    <dgm:pt modelId="{AFD5396B-E394-4360-86A0-A01C07BC42E1}">
      <dgm:prSet custT="1"/>
      <dgm:spPr/>
      <dgm:t>
        <a:bodyPr/>
        <a:lstStyle/>
        <a:p>
          <a:r>
            <a:rPr lang="en-US" sz="1400" b="1" dirty="0"/>
            <a:t>Is the participant still in the hospital?  Have the inability to access services screens been completed in Medicaid Waiver Management Application (MWMA)? </a:t>
          </a:r>
        </a:p>
      </dgm:t>
    </dgm:pt>
    <dgm:pt modelId="{8EEE9A75-0035-4143-9330-FE85D04ECEB5}" type="parTrans" cxnId="{8DEB4DC8-76D1-4BF9-A730-A80D3FAA5A13}">
      <dgm:prSet/>
      <dgm:spPr/>
      <dgm:t>
        <a:bodyPr/>
        <a:lstStyle/>
        <a:p>
          <a:endParaRPr lang="en-US"/>
        </a:p>
      </dgm:t>
    </dgm:pt>
    <dgm:pt modelId="{846686A8-809D-4A9D-8E7F-E863C5F45B3D}" type="sibTrans" cxnId="{8DEB4DC8-76D1-4BF9-A730-A80D3FAA5A13}">
      <dgm:prSet/>
      <dgm:spPr/>
      <dgm:t>
        <a:bodyPr/>
        <a:lstStyle/>
        <a:p>
          <a:endParaRPr lang="en-US" dirty="0"/>
        </a:p>
      </dgm:t>
    </dgm:pt>
    <dgm:pt modelId="{F51FD844-E1F1-4645-8F06-7805CCDE0ABF}">
      <dgm:prSet custT="1"/>
      <dgm:spPr/>
      <dgm:t>
        <a:bodyPr/>
        <a:lstStyle/>
        <a:p>
          <a:r>
            <a:rPr lang="en-US" sz="1600" b="1" dirty="0"/>
            <a:t>If the participant passed away, is the death certificate or obituary uploaded in documents?  </a:t>
          </a:r>
        </a:p>
      </dgm:t>
    </dgm:pt>
    <dgm:pt modelId="{8A427A7B-BA8A-437A-B521-8114A8B46650}" type="parTrans" cxnId="{6EB3EE64-66DD-49FD-9738-F4D1DAA6FCD6}">
      <dgm:prSet/>
      <dgm:spPr/>
      <dgm:t>
        <a:bodyPr/>
        <a:lstStyle/>
        <a:p>
          <a:endParaRPr lang="en-US"/>
        </a:p>
      </dgm:t>
    </dgm:pt>
    <dgm:pt modelId="{6016781F-20AB-40F6-8345-5912570A1263}" type="sibTrans" cxnId="{6EB3EE64-66DD-49FD-9738-F4D1DAA6FCD6}">
      <dgm:prSet/>
      <dgm:spPr/>
      <dgm:t>
        <a:bodyPr/>
        <a:lstStyle/>
        <a:p>
          <a:endParaRPr lang="en-US"/>
        </a:p>
      </dgm:t>
    </dgm:pt>
    <dgm:pt modelId="{4F0B497F-0B90-4FF9-A6C5-437B45DC0F01}">
      <dgm:prSet custT="1"/>
      <dgm:spPr/>
      <dgm:t>
        <a:bodyPr/>
        <a:lstStyle/>
        <a:p>
          <a:r>
            <a:rPr lang="en-US" sz="1600" b="1" dirty="0"/>
            <a:t>Are there unmet needs? Are actions being taken?</a:t>
          </a:r>
        </a:p>
      </dgm:t>
    </dgm:pt>
    <dgm:pt modelId="{E4D8098B-0FF2-422D-A395-1DB3D37836C1}" type="parTrans" cxnId="{1FFD3735-89DA-41AE-8882-7EE49DBB5FCE}">
      <dgm:prSet/>
      <dgm:spPr/>
      <dgm:t>
        <a:bodyPr/>
        <a:lstStyle/>
        <a:p>
          <a:endParaRPr lang="en-US"/>
        </a:p>
      </dgm:t>
    </dgm:pt>
    <dgm:pt modelId="{09D7F3B3-C940-421A-95F4-798B354FED28}" type="sibTrans" cxnId="{1FFD3735-89DA-41AE-8882-7EE49DBB5FCE}">
      <dgm:prSet/>
      <dgm:spPr/>
      <dgm:t>
        <a:bodyPr/>
        <a:lstStyle/>
        <a:p>
          <a:endParaRPr lang="en-US" dirty="0"/>
        </a:p>
      </dgm:t>
    </dgm:pt>
    <dgm:pt modelId="{F14883D3-61BE-47CC-B2EE-13C7C9CD0C95}">
      <dgm:prSet custT="1"/>
      <dgm:spPr/>
      <dgm:t>
        <a:bodyPr/>
        <a:lstStyle/>
        <a:p>
          <a:r>
            <a:rPr lang="en-US" sz="1600" b="1" dirty="0"/>
            <a:t>Was fraud discovered and reported? </a:t>
          </a:r>
        </a:p>
      </dgm:t>
    </dgm:pt>
    <dgm:pt modelId="{F443BBFD-87EE-4687-BC91-8E8CE008AFD9}" type="parTrans" cxnId="{23F5D0AD-B31C-4C62-874F-7605E9F132E5}">
      <dgm:prSet/>
      <dgm:spPr/>
      <dgm:t>
        <a:bodyPr/>
        <a:lstStyle/>
        <a:p>
          <a:endParaRPr lang="en-US"/>
        </a:p>
      </dgm:t>
    </dgm:pt>
    <dgm:pt modelId="{8F37F327-9E5C-4B3E-B242-424EF0A84D0E}" type="sibTrans" cxnId="{23F5D0AD-B31C-4C62-874F-7605E9F132E5}">
      <dgm:prSet/>
      <dgm:spPr/>
      <dgm:t>
        <a:bodyPr/>
        <a:lstStyle/>
        <a:p>
          <a:endParaRPr lang="en-US" dirty="0"/>
        </a:p>
      </dgm:t>
    </dgm:pt>
    <dgm:pt modelId="{FBF8F548-1D0C-4EB1-A8C4-348C36825190}">
      <dgm:prSet custT="1"/>
      <dgm:spPr/>
      <dgm:t>
        <a:bodyPr/>
        <a:lstStyle/>
        <a:p>
          <a:r>
            <a:rPr lang="en-US" sz="1600" b="1" dirty="0"/>
            <a:t>Have services resumed?</a:t>
          </a:r>
        </a:p>
      </dgm:t>
    </dgm:pt>
    <dgm:pt modelId="{63B5AB0D-FF16-4798-B368-7F246AEA12A1}" type="sibTrans" cxnId="{1A7A5873-2A4E-42DF-A236-895329B47281}">
      <dgm:prSet/>
      <dgm:spPr/>
      <dgm:t>
        <a:bodyPr/>
        <a:lstStyle/>
        <a:p>
          <a:endParaRPr lang="en-US" dirty="0"/>
        </a:p>
      </dgm:t>
    </dgm:pt>
    <dgm:pt modelId="{B3F6897C-DEE9-4DFC-8784-AA1AE247BB9E}" type="parTrans" cxnId="{1A7A5873-2A4E-42DF-A236-895329B47281}">
      <dgm:prSet/>
      <dgm:spPr/>
      <dgm:t>
        <a:bodyPr/>
        <a:lstStyle/>
        <a:p>
          <a:endParaRPr lang="en-US"/>
        </a:p>
      </dgm:t>
    </dgm:pt>
    <dgm:pt modelId="{974B98BC-E8A3-4961-A573-05ECFFE29C71}" type="pres">
      <dgm:prSet presAssocID="{E8179AEA-35AC-43D1-B362-8BE8C20A37AC}" presName="Name0" presStyleCnt="0">
        <dgm:presLayoutVars>
          <dgm:dir/>
          <dgm:resizeHandles val="exact"/>
        </dgm:presLayoutVars>
      </dgm:prSet>
      <dgm:spPr/>
    </dgm:pt>
    <dgm:pt modelId="{E882062C-749F-4424-9182-BE128C2C2A67}" type="pres">
      <dgm:prSet presAssocID="{7E2F6E5C-71AE-4E0C-A04B-79E99730D74E}" presName="node" presStyleLbl="node1" presStyleIdx="0" presStyleCnt="9">
        <dgm:presLayoutVars>
          <dgm:bulletEnabled val="1"/>
        </dgm:presLayoutVars>
      </dgm:prSet>
      <dgm:spPr/>
    </dgm:pt>
    <dgm:pt modelId="{DCEE1126-D853-47F5-B84A-7CA1F720EE3A}" type="pres">
      <dgm:prSet presAssocID="{0E929FC7-BFDB-4708-8767-C7A26B4C63DF}" presName="sibTrans" presStyleLbl="sibTrans1D1" presStyleIdx="0" presStyleCnt="8"/>
      <dgm:spPr/>
    </dgm:pt>
    <dgm:pt modelId="{42D06180-7C30-450B-9168-C718BFB21F25}" type="pres">
      <dgm:prSet presAssocID="{0E929FC7-BFDB-4708-8767-C7A26B4C63DF}" presName="connectorText" presStyleLbl="sibTrans1D1" presStyleIdx="0" presStyleCnt="8"/>
      <dgm:spPr/>
    </dgm:pt>
    <dgm:pt modelId="{E04C859E-0741-4746-BC07-7CA261560AD8}" type="pres">
      <dgm:prSet presAssocID="{2754E462-BDA0-4552-9EC4-85A9FB7AB9E0}" presName="node" presStyleLbl="node1" presStyleIdx="1" presStyleCnt="9">
        <dgm:presLayoutVars>
          <dgm:bulletEnabled val="1"/>
        </dgm:presLayoutVars>
      </dgm:prSet>
      <dgm:spPr/>
    </dgm:pt>
    <dgm:pt modelId="{E6D7F44D-189B-4110-A929-704201F83809}" type="pres">
      <dgm:prSet presAssocID="{96D1787E-D78E-425D-983F-6D43339E73B2}" presName="sibTrans" presStyleLbl="sibTrans1D1" presStyleIdx="1" presStyleCnt="8"/>
      <dgm:spPr/>
    </dgm:pt>
    <dgm:pt modelId="{5C74B102-F31E-42E0-97AC-9FE89D21DFCD}" type="pres">
      <dgm:prSet presAssocID="{96D1787E-D78E-425D-983F-6D43339E73B2}" presName="connectorText" presStyleLbl="sibTrans1D1" presStyleIdx="1" presStyleCnt="8"/>
      <dgm:spPr/>
    </dgm:pt>
    <dgm:pt modelId="{2DD94AB8-7B43-4707-B0C7-6DD27EE3950E}" type="pres">
      <dgm:prSet presAssocID="{3282BC2C-C6EE-40B2-9CFD-A5FB1286D83D}" presName="node" presStyleLbl="node1" presStyleIdx="2" presStyleCnt="9">
        <dgm:presLayoutVars>
          <dgm:bulletEnabled val="1"/>
        </dgm:presLayoutVars>
      </dgm:prSet>
      <dgm:spPr/>
    </dgm:pt>
    <dgm:pt modelId="{A207D4FA-CEE7-42B5-B4E8-81B074BE6635}" type="pres">
      <dgm:prSet presAssocID="{88810687-3A7B-4F6F-9FF5-2BE037BBCFDF}" presName="sibTrans" presStyleLbl="sibTrans1D1" presStyleIdx="2" presStyleCnt="8"/>
      <dgm:spPr/>
    </dgm:pt>
    <dgm:pt modelId="{8B46C22C-4939-4285-9F34-B23199CC5372}" type="pres">
      <dgm:prSet presAssocID="{88810687-3A7B-4F6F-9FF5-2BE037BBCFDF}" presName="connectorText" presStyleLbl="sibTrans1D1" presStyleIdx="2" presStyleCnt="8"/>
      <dgm:spPr/>
    </dgm:pt>
    <dgm:pt modelId="{2A2EAFDB-2D09-4A98-855F-02AC4E2C62C9}" type="pres">
      <dgm:prSet presAssocID="{4F0B497F-0B90-4FF9-A6C5-437B45DC0F01}" presName="node" presStyleLbl="node1" presStyleIdx="3" presStyleCnt="9">
        <dgm:presLayoutVars>
          <dgm:bulletEnabled val="1"/>
        </dgm:presLayoutVars>
      </dgm:prSet>
      <dgm:spPr/>
    </dgm:pt>
    <dgm:pt modelId="{1B15033F-04DE-454E-816E-E987AF76D2C0}" type="pres">
      <dgm:prSet presAssocID="{09D7F3B3-C940-421A-95F4-798B354FED28}" presName="sibTrans" presStyleLbl="sibTrans1D1" presStyleIdx="3" presStyleCnt="8"/>
      <dgm:spPr/>
    </dgm:pt>
    <dgm:pt modelId="{2CD6FD52-CA52-4C85-BB11-21506229C752}" type="pres">
      <dgm:prSet presAssocID="{09D7F3B3-C940-421A-95F4-798B354FED28}" presName="connectorText" presStyleLbl="sibTrans1D1" presStyleIdx="3" presStyleCnt="8"/>
      <dgm:spPr/>
    </dgm:pt>
    <dgm:pt modelId="{FBCB3B04-3D7C-4A8E-8806-FCA5E9395721}" type="pres">
      <dgm:prSet presAssocID="{056C9943-F01F-4B36-9E2D-270575F57FA3}" presName="node" presStyleLbl="node1" presStyleIdx="4" presStyleCnt="9">
        <dgm:presLayoutVars>
          <dgm:bulletEnabled val="1"/>
        </dgm:presLayoutVars>
      </dgm:prSet>
      <dgm:spPr/>
    </dgm:pt>
    <dgm:pt modelId="{1712BE69-8F1C-4B20-A511-C865C4226B99}" type="pres">
      <dgm:prSet presAssocID="{18DD834C-911E-42FA-81CE-A0511152987D}" presName="sibTrans" presStyleLbl="sibTrans1D1" presStyleIdx="4" presStyleCnt="8"/>
      <dgm:spPr/>
    </dgm:pt>
    <dgm:pt modelId="{98D59F70-D5CF-4BBD-81A8-2FB1C2E90480}" type="pres">
      <dgm:prSet presAssocID="{18DD834C-911E-42FA-81CE-A0511152987D}" presName="connectorText" presStyleLbl="sibTrans1D1" presStyleIdx="4" presStyleCnt="8"/>
      <dgm:spPr/>
    </dgm:pt>
    <dgm:pt modelId="{1BF0827E-7A45-4A19-B18D-D300A0821FE7}" type="pres">
      <dgm:prSet presAssocID="{F14883D3-61BE-47CC-B2EE-13C7C9CD0C95}" presName="node" presStyleLbl="node1" presStyleIdx="5" presStyleCnt="9">
        <dgm:presLayoutVars>
          <dgm:bulletEnabled val="1"/>
        </dgm:presLayoutVars>
      </dgm:prSet>
      <dgm:spPr/>
    </dgm:pt>
    <dgm:pt modelId="{5310F1D0-4CC6-41B7-A82E-391738AEB322}" type="pres">
      <dgm:prSet presAssocID="{8F37F327-9E5C-4B3E-B242-424EF0A84D0E}" presName="sibTrans" presStyleLbl="sibTrans1D1" presStyleIdx="5" presStyleCnt="8"/>
      <dgm:spPr/>
    </dgm:pt>
    <dgm:pt modelId="{3C621C41-C808-4E9A-B763-034FAF823E6B}" type="pres">
      <dgm:prSet presAssocID="{8F37F327-9E5C-4B3E-B242-424EF0A84D0E}" presName="connectorText" presStyleLbl="sibTrans1D1" presStyleIdx="5" presStyleCnt="8"/>
      <dgm:spPr/>
    </dgm:pt>
    <dgm:pt modelId="{BFC6CA76-CA06-4F5E-A09F-D22C8300963A}" type="pres">
      <dgm:prSet presAssocID="{AFD5396B-E394-4360-86A0-A01C07BC42E1}" presName="node" presStyleLbl="node1" presStyleIdx="6" presStyleCnt="9">
        <dgm:presLayoutVars>
          <dgm:bulletEnabled val="1"/>
        </dgm:presLayoutVars>
      </dgm:prSet>
      <dgm:spPr/>
    </dgm:pt>
    <dgm:pt modelId="{DA496E3C-723B-4B33-8E75-5CB75DCBCB24}" type="pres">
      <dgm:prSet presAssocID="{846686A8-809D-4A9D-8E7F-E863C5F45B3D}" presName="sibTrans" presStyleLbl="sibTrans1D1" presStyleIdx="6" presStyleCnt="8"/>
      <dgm:spPr/>
    </dgm:pt>
    <dgm:pt modelId="{8F95965A-8ACE-4254-AA55-E5CDB9FFF08F}" type="pres">
      <dgm:prSet presAssocID="{846686A8-809D-4A9D-8E7F-E863C5F45B3D}" presName="connectorText" presStyleLbl="sibTrans1D1" presStyleIdx="6" presStyleCnt="8"/>
      <dgm:spPr/>
    </dgm:pt>
    <dgm:pt modelId="{8A81AEFE-17BA-4D60-95C1-84EDB1EB33E0}" type="pres">
      <dgm:prSet presAssocID="{FBF8F548-1D0C-4EB1-A8C4-348C36825190}" presName="node" presStyleLbl="node1" presStyleIdx="7" presStyleCnt="9">
        <dgm:presLayoutVars>
          <dgm:bulletEnabled val="1"/>
        </dgm:presLayoutVars>
      </dgm:prSet>
      <dgm:spPr/>
    </dgm:pt>
    <dgm:pt modelId="{178917AB-DE80-41F6-B137-682055836B00}" type="pres">
      <dgm:prSet presAssocID="{63B5AB0D-FF16-4798-B368-7F246AEA12A1}" presName="sibTrans" presStyleLbl="sibTrans1D1" presStyleIdx="7" presStyleCnt="8"/>
      <dgm:spPr/>
    </dgm:pt>
    <dgm:pt modelId="{83C82EFD-CA60-4E5A-A811-D263962652CA}" type="pres">
      <dgm:prSet presAssocID="{63B5AB0D-FF16-4798-B368-7F246AEA12A1}" presName="connectorText" presStyleLbl="sibTrans1D1" presStyleIdx="7" presStyleCnt="8"/>
      <dgm:spPr/>
    </dgm:pt>
    <dgm:pt modelId="{AF306A8D-D126-49F7-943A-C0028570F1C4}" type="pres">
      <dgm:prSet presAssocID="{F51FD844-E1F1-4645-8F06-7805CCDE0ABF}" presName="node" presStyleLbl="node1" presStyleIdx="8" presStyleCnt="9">
        <dgm:presLayoutVars>
          <dgm:bulletEnabled val="1"/>
        </dgm:presLayoutVars>
      </dgm:prSet>
      <dgm:spPr/>
    </dgm:pt>
  </dgm:ptLst>
  <dgm:cxnLst>
    <dgm:cxn modelId="{AABA480D-763C-4E5D-86F2-B9A61AA27635}" type="presOf" srcId="{056C9943-F01F-4B36-9E2D-270575F57FA3}" destId="{FBCB3B04-3D7C-4A8E-8806-FCA5E9395721}" srcOrd="0" destOrd="0" presId="urn:microsoft.com/office/officeart/2016/7/layout/RepeatingBendingProcessNew"/>
    <dgm:cxn modelId="{A91F0B0E-2892-4D4B-8476-B2577A57B212}" type="presOf" srcId="{96D1787E-D78E-425D-983F-6D43339E73B2}" destId="{E6D7F44D-189B-4110-A929-704201F83809}" srcOrd="0" destOrd="0" presId="urn:microsoft.com/office/officeart/2016/7/layout/RepeatingBendingProcessNew"/>
    <dgm:cxn modelId="{E8FDA923-CECE-4CE1-AA7C-DBB3FB9707A9}" srcId="{E8179AEA-35AC-43D1-B362-8BE8C20A37AC}" destId="{2754E462-BDA0-4552-9EC4-85A9FB7AB9E0}" srcOrd="1" destOrd="0" parTransId="{255BEBC8-1E51-4DF2-AB1C-02DE4D5FEF7F}" sibTransId="{96D1787E-D78E-425D-983F-6D43339E73B2}"/>
    <dgm:cxn modelId="{1E0FB62B-C1FC-42A2-B014-CA38557891FF}" type="presOf" srcId="{18DD834C-911E-42FA-81CE-A0511152987D}" destId="{98D59F70-D5CF-4BBD-81A8-2FB1C2E90480}" srcOrd="1" destOrd="0" presId="urn:microsoft.com/office/officeart/2016/7/layout/RepeatingBendingProcessNew"/>
    <dgm:cxn modelId="{C195932D-3B4B-435A-9828-CC76EB874968}" type="presOf" srcId="{88810687-3A7B-4F6F-9FF5-2BE037BBCFDF}" destId="{8B46C22C-4939-4285-9F34-B23199CC5372}" srcOrd="1" destOrd="0" presId="urn:microsoft.com/office/officeart/2016/7/layout/RepeatingBendingProcessNew"/>
    <dgm:cxn modelId="{268C8930-0642-4623-A13B-405BC75FB90C}" type="presOf" srcId="{4F0B497F-0B90-4FF9-A6C5-437B45DC0F01}" destId="{2A2EAFDB-2D09-4A98-855F-02AC4E2C62C9}" srcOrd="0" destOrd="0" presId="urn:microsoft.com/office/officeart/2016/7/layout/RepeatingBendingProcessNew"/>
    <dgm:cxn modelId="{1FFD3735-89DA-41AE-8882-7EE49DBB5FCE}" srcId="{E8179AEA-35AC-43D1-B362-8BE8C20A37AC}" destId="{4F0B497F-0B90-4FF9-A6C5-437B45DC0F01}" srcOrd="3" destOrd="0" parTransId="{E4D8098B-0FF2-422D-A395-1DB3D37836C1}" sibTransId="{09D7F3B3-C940-421A-95F4-798B354FED28}"/>
    <dgm:cxn modelId="{43185B36-079A-470A-94B3-787CB1404D0A}" type="presOf" srcId="{0E929FC7-BFDB-4708-8767-C7A26B4C63DF}" destId="{DCEE1126-D853-47F5-B84A-7CA1F720EE3A}" srcOrd="0" destOrd="0" presId="urn:microsoft.com/office/officeart/2016/7/layout/RepeatingBendingProcessNew"/>
    <dgm:cxn modelId="{54F5E23E-35A1-4459-863E-A34A1CCD669B}" type="presOf" srcId="{18DD834C-911E-42FA-81CE-A0511152987D}" destId="{1712BE69-8F1C-4B20-A511-C865C4226B99}" srcOrd="0" destOrd="0" presId="urn:microsoft.com/office/officeart/2016/7/layout/RepeatingBendingProcessNew"/>
    <dgm:cxn modelId="{E2A5A040-0F4E-4A5A-8B3E-CA757E52D883}" type="presOf" srcId="{E8179AEA-35AC-43D1-B362-8BE8C20A37AC}" destId="{974B98BC-E8A3-4961-A573-05ECFFE29C71}" srcOrd="0" destOrd="0" presId="urn:microsoft.com/office/officeart/2016/7/layout/RepeatingBendingProcessNew"/>
    <dgm:cxn modelId="{F461CD40-D0EE-41D4-9480-9A4118B4E487}" type="presOf" srcId="{63B5AB0D-FF16-4798-B368-7F246AEA12A1}" destId="{83C82EFD-CA60-4E5A-A811-D263962652CA}" srcOrd="1" destOrd="0" presId="urn:microsoft.com/office/officeart/2016/7/layout/RepeatingBendingProcessNew"/>
    <dgm:cxn modelId="{94BC5062-A2FD-47BF-BB2C-D40ADE884DC9}" srcId="{E8179AEA-35AC-43D1-B362-8BE8C20A37AC}" destId="{7E2F6E5C-71AE-4E0C-A04B-79E99730D74E}" srcOrd="0" destOrd="0" parTransId="{FC7C00ED-89F4-4F53-A77E-EFED157FA05C}" sibTransId="{0E929FC7-BFDB-4708-8767-C7A26B4C63DF}"/>
    <dgm:cxn modelId="{3C902563-8734-44E9-BB40-A7AD4A720538}" srcId="{E8179AEA-35AC-43D1-B362-8BE8C20A37AC}" destId="{3282BC2C-C6EE-40B2-9CFD-A5FB1286D83D}" srcOrd="2" destOrd="0" parTransId="{42D129AA-B2BE-4827-B136-C56451EC93A2}" sibTransId="{88810687-3A7B-4F6F-9FF5-2BE037BBCFDF}"/>
    <dgm:cxn modelId="{F3F59263-0A10-4906-A75D-6EFA723E0F9E}" type="presOf" srcId="{F51FD844-E1F1-4645-8F06-7805CCDE0ABF}" destId="{AF306A8D-D126-49F7-943A-C0028570F1C4}" srcOrd="0" destOrd="0" presId="urn:microsoft.com/office/officeart/2016/7/layout/RepeatingBendingProcessNew"/>
    <dgm:cxn modelId="{6EB3EE64-66DD-49FD-9738-F4D1DAA6FCD6}" srcId="{E8179AEA-35AC-43D1-B362-8BE8C20A37AC}" destId="{F51FD844-E1F1-4645-8F06-7805CCDE0ABF}" srcOrd="8" destOrd="0" parTransId="{8A427A7B-BA8A-437A-B521-8114A8B46650}" sibTransId="{6016781F-20AB-40F6-8345-5912570A1263}"/>
    <dgm:cxn modelId="{262B6649-18EA-49A6-BB84-5EE26AAE19C5}" type="presOf" srcId="{AFD5396B-E394-4360-86A0-A01C07BC42E1}" destId="{BFC6CA76-CA06-4F5E-A09F-D22C8300963A}" srcOrd="0" destOrd="0" presId="urn:microsoft.com/office/officeart/2016/7/layout/RepeatingBendingProcessNew"/>
    <dgm:cxn modelId="{6656EE4F-41F1-4C87-93AD-C0611C5C014F}" type="presOf" srcId="{F14883D3-61BE-47CC-B2EE-13C7C9CD0C95}" destId="{1BF0827E-7A45-4A19-B18D-D300A0821FE7}" srcOrd="0" destOrd="0" presId="urn:microsoft.com/office/officeart/2016/7/layout/RepeatingBendingProcessNew"/>
    <dgm:cxn modelId="{1A7A5873-2A4E-42DF-A236-895329B47281}" srcId="{E8179AEA-35AC-43D1-B362-8BE8C20A37AC}" destId="{FBF8F548-1D0C-4EB1-A8C4-348C36825190}" srcOrd="7" destOrd="0" parTransId="{B3F6897C-DEE9-4DFC-8784-AA1AE247BB9E}" sibTransId="{63B5AB0D-FF16-4798-B368-7F246AEA12A1}"/>
    <dgm:cxn modelId="{BB34CC56-F03C-4644-A4E5-BCF82A6D23B8}" type="presOf" srcId="{846686A8-809D-4A9D-8E7F-E863C5F45B3D}" destId="{8F95965A-8ACE-4254-AA55-E5CDB9FFF08F}" srcOrd="1" destOrd="0" presId="urn:microsoft.com/office/officeart/2016/7/layout/RepeatingBendingProcessNew"/>
    <dgm:cxn modelId="{A5EBB058-EC46-42B9-9C3E-4A403631B5D7}" type="presOf" srcId="{09D7F3B3-C940-421A-95F4-798B354FED28}" destId="{1B15033F-04DE-454E-816E-E987AF76D2C0}" srcOrd="0" destOrd="0" presId="urn:microsoft.com/office/officeart/2016/7/layout/RepeatingBendingProcessNew"/>
    <dgm:cxn modelId="{482AA97B-3D31-447E-B3BB-27BBE5436965}" type="presOf" srcId="{88810687-3A7B-4F6F-9FF5-2BE037BBCFDF}" destId="{A207D4FA-CEE7-42B5-B4E8-81B074BE6635}" srcOrd="0" destOrd="0" presId="urn:microsoft.com/office/officeart/2016/7/layout/RepeatingBendingProcessNew"/>
    <dgm:cxn modelId="{CFE327A6-8A98-474A-84A6-94259C9990AD}" type="presOf" srcId="{3282BC2C-C6EE-40B2-9CFD-A5FB1286D83D}" destId="{2DD94AB8-7B43-4707-B0C7-6DD27EE3950E}" srcOrd="0" destOrd="0" presId="urn:microsoft.com/office/officeart/2016/7/layout/RepeatingBendingProcessNew"/>
    <dgm:cxn modelId="{23F5D0AD-B31C-4C62-874F-7605E9F132E5}" srcId="{E8179AEA-35AC-43D1-B362-8BE8C20A37AC}" destId="{F14883D3-61BE-47CC-B2EE-13C7C9CD0C95}" srcOrd="5" destOrd="0" parTransId="{F443BBFD-87EE-4687-BC91-8E8CE008AFD9}" sibTransId="{8F37F327-9E5C-4B3E-B242-424EF0A84D0E}"/>
    <dgm:cxn modelId="{A5C5E7B0-62E4-4484-B981-28193CDD6D2A}" type="presOf" srcId="{2754E462-BDA0-4552-9EC4-85A9FB7AB9E0}" destId="{E04C859E-0741-4746-BC07-7CA261560AD8}" srcOrd="0" destOrd="0" presId="urn:microsoft.com/office/officeart/2016/7/layout/RepeatingBendingProcessNew"/>
    <dgm:cxn modelId="{05C49EB3-4C13-4C1B-8BB1-63B078F5C207}" type="presOf" srcId="{FBF8F548-1D0C-4EB1-A8C4-348C36825190}" destId="{8A81AEFE-17BA-4D60-95C1-84EDB1EB33E0}" srcOrd="0" destOrd="0" presId="urn:microsoft.com/office/officeart/2016/7/layout/RepeatingBendingProcessNew"/>
    <dgm:cxn modelId="{CAA547B9-5AE4-4369-9D41-8A2F8BA308B5}" type="presOf" srcId="{96D1787E-D78E-425D-983F-6D43339E73B2}" destId="{5C74B102-F31E-42E0-97AC-9FE89D21DFCD}" srcOrd="1" destOrd="0" presId="urn:microsoft.com/office/officeart/2016/7/layout/RepeatingBendingProcessNew"/>
    <dgm:cxn modelId="{F16B21C3-C910-4F7C-91DF-779D2341B41D}" type="presOf" srcId="{8F37F327-9E5C-4B3E-B242-424EF0A84D0E}" destId="{5310F1D0-4CC6-41B7-A82E-391738AEB322}" srcOrd="0" destOrd="0" presId="urn:microsoft.com/office/officeart/2016/7/layout/RepeatingBendingProcessNew"/>
    <dgm:cxn modelId="{69CAD9C7-4670-4551-996D-CD1365DD066C}" type="presOf" srcId="{7E2F6E5C-71AE-4E0C-A04B-79E99730D74E}" destId="{E882062C-749F-4424-9182-BE128C2C2A67}" srcOrd="0" destOrd="0" presId="urn:microsoft.com/office/officeart/2016/7/layout/RepeatingBendingProcessNew"/>
    <dgm:cxn modelId="{8DEB4DC8-76D1-4BF9-A730-A80D3FAA5A13}" srcId="{E8179AEA-35AC-43D1-B362-8BE8C20A37AC}" destId="{AFD5396B-E394-4360-86A0-A01C07BC42E1}" srcOrd="6" destOrd="0" parTransId="{8EEE9A75-0035-4143-9330-FE85D04ECEB5}" sibTransId="{846686A8-809D-4A9D-8E7F-E863C5F45B3D}"/>
    <dgm:cxn modelId="{8B2FCAD6-E440-402C-B7D7-04689018E3D0}" srcId="{E8179AEA-35AC-43D1-B362-8BE8C20A37AC}" destId="{056C9943-F01F-4B36-9E2D-270575F57FA3}" srcOrd="4" destOrd="0" parTransId="{5D15F12D-33AD-432F-9D89-B052E939A595}" sibTransId="{18DD834C-911E-42FA-81CE-A0511152987D}"/>
    <dgm:cxn modelId="{B960BEDD-F0BD-401A-8844-CD9C8FEDF122}" type="presOf" srcId="{846686A8-809D-4A9D-8E7F-E863C5F45B3D}" destId="{DA496E3C-723B-4B33-8E75-5CB75DCBCB24}" srcOrd="0" destOrd="0" presId="urn:microsoft.com/office/officeart/2016/7/layout/RepeatingBendingProcessNew"/>
    <dgm:cxn modelId="{411783E2-D299-4E72-B2A8-D52C6B197B5A}" type="presOf" srcId="{0E929FC7-BFDB-4708-8767-C7A26B4C63DF}" destId="{42D06180-7C30-450B-9168-C718BFB21F25}" srcOrd="1" destOrd="0" presId="urn:microsoft.com/office/officeart/2016/7/layout/RepeatingBendingProcessNew"/>
    <dgm:cxn modelId="{CE0798E2-91B7-4978-B296-BAD852D055D4}" type="presOf" srcId="{63B5AB0D-FF16-4798-B368-7F246AEA12A1}" destId="{178917AB-DE80-41F6-B137-682055836B00}" srcOrd="0" destOrd="0" presId="urn:microsoft.com/office/officeart/2016/7/layout/RepeatingBendingProcessNew"/>
    <dgm:cxn modelId="{3F1072F7-A91B-4C7D-A3DB-1BC663CF58EA}" type="presOf" srcId="{09D7F3B3-C940-421A-95F4-798B354FED28}" destId="{2CD6FD52-CA52-4C85-BB11-21506229C752}" srcOrd="1" destOrd="0" presId="urn:microsoft.com/office/officeart/2016/7/layout/RepeatingBendingProcessNew"/>
    <dgm:cxn modelId="{3E9D82F8-C3D8-4F4F-9781-3CA60108296C}" type="presOf" srcId="{8F37F327-9E5C-4B3E-B242-424EF0A84D0E}" destId="{3C621C41-C808-4E9A-B763-034FAF823E6B}" srcOrd="1" destOrd="0" presId="urn:microsoft.com/office/officeart/2016/7/layout/RepeatingBendingProcessNew"/>
    <dgm:cxn modelId="{FE071EBA-2244-47C8-BBCF-A0D9A5A40AF8}" type="presParOf" srcId="{974B98BC-E8A3-4961-A573-05ECFFE29C71}" destId="{E882062C-749F-4424-9182-BE128C2C2A67}" srcOrd="0" destOrd="0" presId="urn:microsoft.com/office/officeart/2016/7/layout/RepeatingBendingProcessNew"/>
    <dgm:cxn modelId="{AE11CA48-517A-4AF1-9D9F-B3001E0C1070}" type="presParOf" srcId="{974B98BC-E8A3-4961-A573-05ECFFE29C71}" destId="{DCEE1126-D853-47F5-B84A-7CA1F720EE3A}" srcOrd="1" destOrd="0" presId="urn:microsoft.com/office/officeart/2016/7/layout/RepeatingBendingProcessNew"/>
    <dgm:cxn modelId="{6CA3BA9E-C271-46FC-9590-6BB02FB50154}" type="presParOf" srcId="{DCEE1126-D853-47F5-B84A-7CA1F720EE3A}" destId="{42D06180-7C30-450B-9168-C718BFB21F25}" srcOrd="0" destOrd="0" presId="urn:microsoft.com/office/officeart/2016/7/layout/RepeatingBendingProcessNew"/>
    <dgm:cxn modelId="{01D0C917-F0D9-4C87-B6F2-B2446965917C}" type="presParOf" srcId="{974B98BC-E8A3-4961-A573-05ECFFE29C71}" destId="{E04C859E-0741-4746-BC07-7CA261560AD8}" srcOrd="2" destOrd="0" presId="urn:microsoft.com/office/officeart/2016/7/layout/RepeatingBendingProcessNew"/>
    <dgm:cxn modelId="{3F5C61D7-86F0-4D49-A48A-C925E8C1B9A5}" type="presParOf" srcId="{974B98BC-E8A3-4961-A573-05ECFFE29C71}" destId="{E6D7F44D-189B-4110-A929-704201F83809}" srcOrd="3" destOrd="0" presId="urn:microsoft.com/office/officeart/2016/7/layout/RepeatingBendingProcessNew"/>
    <dgm:cxn modelId="{11DF9B14-489D-4BD5-A282-9F76CE730A2D}" type="presParOf" srcId="{E6D7F44D-189B-4110-A929-704201F83809}" destId="{5C74B102-F31E-42E0-97AC-9FE89D21DFCD}" srcOrd="0" destOrd="0" presId="urn:microsoft.com/office/officeart/2016/7/layout/RepeatingBendingProcessNew"/>
    <dgm:cxn modelId="{7478D442-E2AF-4D57-AA44-DD01FB43EB06}" type="presParOf" srcId="{974B98BC-E8A3-4961-A573-05ECFFE29C71}" destId="{2DD94AB8-7B43-4707-B0C7-6DD27EE3950E}" srcOrd="4" destOrd="0" presId="urn:microsoft.com/office/officeart/2016/7/layout/RepeatingBendingProcessNew"/>
    <dgm:cxn modelId="{AA1298B9-025D-4DCD-B073-A313B43B01C4}" type="presParOf" srcId="{974B98BC-E8A3-4961-A573-05ECFFE29C71}" destId="{A207D4FA-CEE7-42B5-B4E8-81B074BE6635}" srcOrd="5" destOrd="0" presId="urn:microsoft.com/office/officeart/2016/7/layout/RepeatingBendingProcessNew"/>
    <dgm:cxn modelId="{B79C3B1C-6A0B-465A-8BC3-94A374E83A5E}" type="presParOf" srcId="{A207D4FA-CEE7-42B5-B4E8-81B074BE6635}" destId="{8B46C22C-4939-4285-9F34-B23199CC5372}" srcOrd="0" destOrd="0" presId="urn:microsoft.com/office/officeart/2016/7/layout/RepeatingBendingProcessNew"/>
    <dgm:cxn modelId="{C1624EA4-E6FB-405A-9A5C-23AFFB3FD96B}" type="presParOf" srcId="{974B98BC-E8A3-4961-A573-05ECFFE29C71}" destId="{2A2EAFDB-2D09-4A98-855F-02AC4E2C62C9}" srcOrd="6" destOrd="0" presId="urn:microsoft.com/office/officeart/2016/7/layout/RepeatingBendingProcessNew"/>
    <dgm:cxn modelId="{0B2F8B94-E727-4CA0-AB25-378ED923A836}" type="presParOf" srcId="{974B98BC-E8A3-4961-A573-05ECFFE29C71}" destId="{1B15033F-04DE-454E-816E-E987AF76D2C0}" srcOrd="7" destOrd="0" presId="urn:microsoft.com/office/officeart/2016/7/layout/RepeatingBendingProcessNew"/>
    <dgm:cxn modelId="{FCA34CDA-8EEA-42B6-B28A-5439F7C1B64A}" type="presParOf" srcId="{1B15033F-04DE-454E-816E-E987AF76D2C0}" destId="{2CD6FD52-CA52-4C85-BB11-21506229C752}" srcOrd="0" destOrd="0" presId="urn:microsoft.com/office/officeart/2016/7/layout/RepeatingBendingProcessNew"/>
    <dgm:cxn modelId="{2F67AE25-6F57-4BC4-B0A6-1353A90112C1}" type="presParOf" srcId="{974B98BC-E8A3-4961-A573-05ECFFE29C71}" destId="{FBCB3B04-3D7C-4A8E-8806-FCA5E9395721}" srcOrd="8" destOrd="0" presId="urn:microsoft.com/office/officeart/2016/7/layout/RepeatingBendingProcessNew"/>
    <dgm:cxn modelId="{B1A53218-52D4-4113-9E56-FBA1A6186497}" type="presParOf" srcId="{974B98BC-E8A3-4961-A573-05ECFFE29C71}" destId="{1712BE69-8F1C-4B20-A511-C865C4226B99}" srcOrd="9" destOrd="0" presId="urn:microsoft.com/office/officeart/2016/7/layout/RepeatingBendingProcessNew"/>
    <dgm:cxn modelId="{0FD2C159-5DB4-480D-A301-A9467E15485F}" type="presParOf" srcId="{1712BE69-8F1C-4B20-A511-C865C4226B99}" destId="{98D59F70-D5CF-4BBD-81A8-2FB1C2E90480}" srcOrd="0" destOrd="0" presId="urn:microsoft.com/office/officeart/2016/7/layout/RepeatingBendingProcessNew"/>
    <dgm:cxn modelId="{DAEB17EF-1466-4954-8378-9EDBE8F7F782}" type="presParOf" srcId="{974B98BC-E8A3-4961-A573-05ECFFE29C71}" destId="{1BF0827E-7A45-4A19-B18D-D300A0821FE7}" srcOrd="10" destOrd="0" presId="urn:microsoft.com/office/officeart/2016/7/layout/RepeatingBendingProcessNew"/>
    <dgm:cxn modelId="{3661F26C-F73C-4BFF-AF93-8BB2977C0D13}" type="presParOf" srcId="{974B98BC-E8A3-4961-A573-05ECFFE29C71}" destId="{5310F1D0-4CC6-41B7-A82E-391738AEB322}" srcOrd="11" destOrd="0" presId="urn:microsoft.com/office/officeart/2016/7/layout/RepeatingBendingProcessNew"/>
    <dgm:cxn modelId="{28FDE958-A2BA-4829-9B07-F6A8E6E6C1CE}" type="presParOf" srcId="{5310F1D0-4CC6-41B7-A82E-391738AEB322}" destId="{3C621C41-C808-4E9A-B763-034FAF823E6B}" srcOrd="0" destOrd="0" presId="urn:microsoft.com/office/officeart/2016/7/layout/RepeatingBendingProcessNew"/>
    <dgm:cxn modelId="{0B53A816-5D87-4DFC-96B3-1C48B276CA95}" type="presParOf" srcId="{974B98BC-E8A3-4961-A573-05ECFFE29C71}" destId="{BFC6CA76-CA06-4F5E-A09F-D22C8300963A}" srcOrd="12" destOrd="0" presId="urn:microsoft.com/office/officeart/2016/7/layout/RepeatingBendingProcessNew"/>
    <dgm:cxn modelId="{44D549CE-4C9D-464D-88FE-A0E42992F746}" type="presParOf" srcId="{974B98BC-E8A3-4961-A573-05ECFFE29C71}" destId="{DA496E3C-723B-4B33-8E75-5CB75DCBCB24}" srcOrd="13" destOrd="0" presId="urn:microsoft.com/office/officeart/2016/7/layout/RepeatingBendingProcessNew"/>
    <dgm:cxn modelId="{FB292A10-CB76-4FA3-BCBA-C0E73BCE379C}" type="presParOf" srcId="{DA496E3C-723B-4B33-8E75-5CB75DCBCB24}" destId="{8F95965A-8ACE-4254-AA55-E5CDB9FFF08F}" srcOrd="0" destOrd="0" presId="urn:microsoft.com/office/officeart/2016/7/layout/RepeatingBendingProcessNew"/>
    <dgm:cxn modelId="{9F75C6D9-2361-4ED2-B912-0CFFA1C2B01D}" type="presParOf" srcId="{974B98BC-E8A3-4961-A573-05ECFFE29C71}" destId="{8A81AEFE-17BA-4D60-95C1-84EDB1EB33E0}" srcOrd="14" destOrd="0" presId="urn:microsoft.com/office/officeart/2016/7/layout/RepeatingBendingProcessNew"/>
    <dgm:cxn modelId="{F1C179B2-3528-48B4-99F1-9CB093A17199}" type="presParOf" srcId="{974B98BC-E8A3-4961-A573-05ECFFE29C71}" destId="{178917AB-DE80-41F6-B137-682055836B00}" srcOrd="15" destOrd="0" presId="urn:microsoft.com/office/officeart/2016/7/layout/RepeatingBendingProcessNew"/>
    <dgm:cxn modelId="{36B971CA-1A1B-4BC5-932F-B3D8986F3F58}" type="presParOf" srcId="{178917AB-DE80-41F6-B137-682055836B00}" destId="{83C82EFD-CA60-4E5A-A811-D263962652CA}" srcOrd="0" destOrd="0" presId="urn:microsoft.com/office/officeart/2016/7/layout/RepeatingBendingProcessNew"/>
    <dgm:cxn modelId="{C2BC5DFB-64E1-410B-9FA4-332027B87BF6}" type="presParOf" srcId="{974B98BC-E8A3-4961-A573-05ECFFE29C71}" destId="{AF306A8D-D126-49F7-943A-C0028570F1C4}"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5E8D95-A0BC-4BC4-96DF-3A75F8C4E844}"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3B9D93B4-94D5-4423-8C96-23DA3F9E4A27}">
      <dgm:prSet phldrT="[Text]"/>
      <dgm:spPr/>
      <dgm:t>
        <a:bodyPr/>
        <a:lstStyle/>
        <a:p>
          <a:r>
            <a:rPr lang="en-US" dirty="0"/>
            <a:t>Has there been a change in medication? Is there a new diagnosis?</a:t>
          </a:r>
        </a:p>
      </dgm:t>
    </dgm:pt>
    <dgm:pt modelId="{600EC950-7E4D-4EFF-ACE1-763A9163C504}" type="parTrans" cxnId="{DD1B1514-E62B-41D6-B337-6278C46220C5}">
      <dgm:prSet/>
      <dgm:spPr/>
      <dgm:t>
        <a:bodyPr/>
        <a:lstStyle/>
        <a:p>
          <a:endParaRPr lang="en-US"/>
        </a:p>
      </dgm:t>
    </dgm:pt>
    <dgm:pt modelId="{539A478C-BC75-412C-8D81-36E8C471EFF6}" type="sibTrans" cxnId="{DD1B1514-E62B-41D6-B337-6278C46220C5}">
      <dgm:prSet/>
      <dgm:spPr/>
      <dgm:t>
        <a:bodyPr/>
        <a:lstStyle/>
        <a:p>
          <a:endParaRPr lang="en-US" dirty="0"/>
        </a:p>
      </dgm:t>
    </dgm:pt>
    <dgm:pt modelId="{2B8EE1D1-71BB-4AE1-AE18-D010F2E48B85}">
      <dgm:prSet phldrT="[Text]"/>
      <dgm:spPr/>
      <dgm:t>
        <a:bodyPr/>
        <a:lstStyle/>
        <a:p>
          <a:r>
            <a:rPr lang="en-US" dirty="0"/>
            <a:t>Is there a pattern of emergency room visits?</a:t>
          </a:r>
        </a:p>
      </dgm:t>
    </dgm:pt>
    <dgm:pt modelId="{B756DD56-1D82-4D87-BC13-3769F113A95B}" type="parTrans" cxnId="{1F0191E4-A831-41EB-91FA-B019C83F9338}">
      <dgm:prSet/>
      <dgm:spPr/>
      <dgm:t>
        <a:bodyPr/>
        <a:lstStyle/>
        <a:p>
          <a:endParaRPr lang="en-US"/>
        </a:p>
      </dgm:t>
    </dgm:pt>
    <dgm:pt modelId="{3D1E321E-88A1-4133-9F94-3B25570B23DA}" type="sibTrans" cxnId="{1F0191E4-A831-41EB-91FA-B019C83F9338}">
      <dgm:prSet/>
      <dgm:spPr/>
      <dgm:t>
        <a:bodyPr/>
        <a:lstStyle/>
        <a:p>
          <a:endParaRPr lang="en-US" dirty="0"/>
        </a:p>
      </dgm:t>
    </dgm:pt>
    <dgm:pt modelId="{15DCAC92-0D2F-41D2-BD0B-810AF072880F}">
      <dgm:prSet phldrT="[Text]"/>
      <dgm:spPr/>
      <dgm:t>
        <a:bodyPr/>
        <a:lstStyle/>
        <a:p>
          <a:r>
            <a:rPr lang="en-US" dirty="0"/>
            <a:t>Is the participant sent home without treatment</a:t>
          </a:r>
        </a:p>
      </dgm:t>
    </dgm:pt>
    <dgm:pt modelId="{8B6E134F-3BE1-4E3D-94EE-D209213B0010}" type="parTrans" cxnId="{E5521094-71DF-4FA5-A236-F517C8AB8EF8}">
      <dgm:prSet/>
      <dgm:spPr/>
      <dgm:t>
        <a:bodyPr/>
        <a:lstStyle/>
        <a:p>
          <a:endParaRPr lang="en-US"/>
        </a:p>
      </dgm:t>
    </dgm:pt>
    <dgm:pt modelId="{0722F868-D4A2-4D23-A65D-5B4E9B3C685A}" type="sibTrans" cxnId="{E5521094-71DF-4FA5-A236-F517C8AB8EF8}">
      <dgm:prSet/>
      <dgm:spPr/>
      <dgm:t>
        <a:bodyPr/>
        <a:lstStyle/>
        <a:p>
          <a:endParaRPr lang="en-US" dirty="0"/>
        </a:p>
      </dgm:t>
    </dgm:pt>
    <dgm:pt modelId="{88FD32C5-3C24-4058-B6BF-635BF971FEBB}">
      <dgm:prSet phldrT="[Text]"/>
      <dgm:spPr/>
      <dgm:t>
        <a:bodyPr/>
        <a:lstStyle/>
        <a:p>
          <a:r>
            <a:rPr lang="en-US" dirty="0"/>
            <a:t>Has the participant had multiple hospitalizations?</a:t>
          </a:r>
        </a:p>
      </dgm:t>
    </dgm:pt>
    <dgm:pt modelId="{00741810-0FD0-4E8A-AF83-5090F74B481A}" type="parTrans" cxnId="{3738B6FD-E58F-4173-A96C-652C43EFBC84}">
      <dgm:prSet/>
      <dgm:spPr/>
      <dgm:t>
        <a:bodyPr/>
        <a:lstStyle/>
        <a:p>
          <a:endParaRPr lang="en-US"/>
        </a:p>
      </dgm:t>
    </dgm:pt>
    <dgm:pt modelId="{C000A0A0-7F6A-450B-B8B0-12418705325B}" type="sibTrans" cxnId="{3738B6FD-E58F-4173-A96C-652C43EFBC84}">
      <dgm:prSet/>
      <dgm:spPr/>
      <dgm:t>
        <a:bodyPr/>
        <a:lstStyle/>
        <a:p>
          <a:endParaRPr lang="en-US" dirty="0"/>
        </a:p>
      </dgm:t>
    </dgm:pt>
    <dgm:pt modelId="{3D393BC8-2D7F-4ABF-AFB9-E87B1EA4D376}">
      <dgm:prSet phldrT="[Text]"/>
      <dgm:spPr/>
      <dgm:t>
        <a:bodyPr/>
        <a:lstStyle/>
        <a:p>
          <a:r>
            <a:rPr lang="en-US" dirty="0"/>
            <a:t>Has there been a consultation with the primary care physician?</a:t>
          </a:r>
        </a:p>
      </dgm:t>
    </dgm:pt>
    <dgm:pt modelId="{5AD5427D-F51B-4034-A0A2-972183E35B9E}" type="parTrans" cxnId="{D5F05CE7-D931-4064-AE39-94CB2FD1098C}">
      <dgm:prSet/>
      <dgm:spPr/>
      <dgm:t>
        <a:bodyPr/>
        <a:lstStyle/>
        <a:p>
          <a:endParaRPr lang="en-US"/>
        </a:p>
      </dgm:t>
    </dgm:pt>
    <dgm:pt modelId="{E876B816-CCBD-4809-A1F2-67A6272134DB}" type="sibTrans" cxnId="{D5F05CE7-D931-4064-AE39-94CB2FD1098C}">
      <dgm:prSet/>
      <dgm:spPr/>
      <dgm:t>
        <a:bodyPr/>
        <a:lstStyle/>
        <a:p>
          <a:endParaRPr lang="en-US" dirty="0"/>
        </a:p>
      </dgm:t>
    </dgm:pt>
    <dgm:pt modelId="{C8F798CA-BFEE-4E71-981A-44658496727D}">
      <dgm:prSet phldrT="[Text]"/>
      <dgm:spPr/>
      <dgm:t>
        <a:bodyPr/>
        <a:lstStyle/>
        <a:p>
          <a:r>
            <a:rPr lang="en-US" dirty="0"/>
            <a:t>What supports or interventions would help in these situations?</a:t>
          </a:r>
        </a:p>
      </dgm:t>
    </dgm:pt>
    <dgm:pt modelId="{243741DD-0487-4CA2-9A82-6ACAB258E8AD}" type="parTrans" cxnId="{BF634BA5-F0D2-41AA-AB4C-D30A0922B8DD}">
      <dgm:prSet/>
      <dgm:spPr/>
      <dgm:t>
        <a:bodyPr/>
        <a:lstStyle/>
        <a:p>
          <a:endParaRPr lang="en-US"/>
        </a:p>
      </dgm:t>
    </dgm:pt>
    <dgm:pt modelId="{F594718B-0A58-4CD4-900E-4069C12FA7DA}" type="sibTrans" cxnId="{BF634BA5-F0D2-41AA-AB4C-D30A0922B8DD}">
      <dgm:prSet/>
      <dgm:spPr/>
      <dgm:t>
        <a:bodyPr/>
        <a:lstStyle/>
        <a:p>
          <a:endParaRPr lang="en-US"/>
        </a:p>
      </dgm:t>
    </dgm:pt>
    <dgm:pt modelId="{42B10A0E-290D-4D61-8159-7D342B926342}" type="pres">
      <dgm:prSet presAssocID="{CA5E8D95-A0BC-4BC4-96DF-3A75F8C4E844}" presName="Name0" presStyleCnt="0">
        <dgm:presLayoutVars>
          <dgm:dir/>
          <dgm:resizeHandles val="exact"/>
        </dgm:presLayoutVars>
      </dgm:prSet>
      <dgm:spPr/>
    </dgm:pt>
    <dgm:pt modelId="{2C22BC40-C84A-4046-89F6-E03AAC61D2D7}" type="pres">
      <dgm:prSet presAssocID="{3B9D93B4-94D5-4423-8C96-23DA3F9E4A27}" presName="node" presStyleLbl="node1" presStyleIdx="0" presStyleCnt="6">
        <dgm:presLayoutVars>
          <dgm:bulletEnabled val="1"/>
        </dgm:presLayoutVars>
      </dgm:prSet>
      <dgm:spPr/>
    </dgm:pt>
    <dgm:pt modelId="{4C9ED7E6-5C2B-491B-9025-A0D6B7992666}" type="pres">
      <dgm:prSet presAssocID="{539A478C-BC75-412C-8D81-36E8C471EFF6}" presName="sibTrans" presStyleLbl="sibTrans1D1" presStyleIdx="0" presStyleCnt="5"/>
      <dgm:spPr/>
    </dgm:pt>
    <dgm:pt modelId="{32D124A5-CA59-4BE6-B29C-7104735C7097}" type="pres">
      <dgm:prSet presAssocID="{539A478C-BC75-412C-8D81-36E8C471EFF6}" presName="connectorText" presStyleLbl="sibTrans1D1" presStyleIdx="0" presStyleCnt="5"/>
      <dgm:spPr/>
    </dgm:pt>
    <dgm:pt modelId="{4366773B-93DC-4D22-90C0-F0B7298E34E3}" type="pres">
      <dgm:prSet presAssocID="{2B8EE1D1-71BB-4AE1-AE18-D010F2E48B85}" presName="node" presStyleLbl="node1" presStyleIdx="1" presStyleCnt="6">
        <dgm:presLayoutVars>
          <dgm:bulletEnabled val="1"/>
        </dgm:presLayoutVars>
      </dgm:prSet>
      <dgm:spPr/>
    </dgm:pt>
    <dgm:pt modelId="{DA5BF4BD-9B30-4097-AD96-90B5A9AD7B7D}" type="pres">
      <dgm:prSet presAssocID="{3D1E321E-88A1-4133-9F94-3B25570B23DA}" presName="sibTrans" presStyleLbl="sibTrans1D1" presStyleIdx="1" presStyleCnt="5"/>
      <dgm:spPr/>
    </dgm:pt>
    <dgm:pt modelId="{D33261BE-6975-42FD-9306-667511B13432}" type="pres">
      <dgm:prSet presAssocID="{3D1E321E-88A1-4133-9F94-3B25570B23DA}" presName="connectorText" presStyleLbl="sibTrans1D1" presStyleIdx="1" presStyleCnt="5"/>
      <dgm:spPr/>
    </dgm:pt>
    <dgm:pt modelId="{AE92EDA7-4CD5-433E-839B-159673213DAA}" type="pres">
      <dgm:prSet presAssocID="{15DCAC92-0D2F-41D2-BD0B-810AF072880F}" presName="node" presStyleLbl="node1" presStyleIdx="2" presStyleCnt="6">
        <dgm:presLayoutVars>
          <dgm:bulletEnabled val="1"/>
        </dgm:presLayoutVars>
      </dgm:prSet>
      <dgm:spPr/>
    </dgm:pt>
    <dgm:pt modelId="{69989BB4-6FD8-4142-96BD-CA215F99F681}" type="pres">
      <dgm:prSet presAssocID="{0722F868-D4A2-4D23-A65D-5B4E9B3C685A}" presName="sibTrans" presStyleLbl="sibTrans1D1" presStyleIdx="2" presStyleCnt="5"/>
      <dgm:spPr/>
    </dgm:pt>
    <dgm:pt modelId="{00F52947-F3DB-48D0-A446-05D798335CDB}" type="pres">
      <dgm:prSet presAssocID="{0722F868-D4A2-4D23-A65D-5B4E9B3C685A}" presName="connectorText" presStyleLbl="sibTrans1D1" presStyleIdx="2" presStyleCnt="5"/>
      <dgm:spPr/>
    </dgm:pt>
    <dgm:pt modelId="{FF53FA8C-2E26-4598-936A-D50422EE16F2}" type="pres">
      <dgm:prSet presAssocID="{88FD32C5-3C24-4058-B6BF-635BF971FEBB}" presName="node" presStyleLbl="node1" presStyleIdx="3" presStyleCnt="6">
        <dgm:presLayoutVars>
          <dgm:bulletEnabled val="1"/>
        </dgm:presLayoutVars>
      </dgm:prSet>
      <dgm:spPr/>
    </dgm:pt>
    <dgm:pt modelId="{EB490018-717A-4DD6-8153-143A3EEDD3A7}" type="pres">
      <dgm:prSet presAssocID="{C000A0A0-7F6A-450B-B8B0-12418705325B}" presName="sibTrans" presStyleLbl="sibTrans1D1" presStyleIdx="3" presStyleCnt="5"/>
      <dgm:spPr/>
    </dgm:pt>
    <dgm:pt modelId="{F38B4A07-62F6-47F2-9784-C0E6C4774F78}" type="pres">
      <dgm:prSet presAssocID="{C000A0A0-7F6A-450B-B8B0-12418705325B}" presName="connectorText" presStyleLbl="sibTrans1D1" presStyleIdx="3" presStyleCnt="5"/>
      <dgm:spPr/>
    </dgm:pt>
    <dgm:pt modelId="{5BB4CE96-6348-4CB0-9CDF-3EA468D64E68}" type="pres">
      <dgm:prSet presAssocID="{3D393BC8-2D7F-4ABF-AFB9-E87B1EA4D376}" presName="node" presStyleLbl="node1" presStyleIdx="4" presStyleCnt="6">
        <dgm:presLayoutVars>
          <dgm:bulletEnabled val="1"/>
        </dgm:presLayoutVars>
      </dgm:prSet>
      <dgm:spPr/>
    </dgm:pt>
    <dgm:pt modelId="{BB8C63AC-E994-456E-9936-9D37FF8CC68B}" type="pres">
      <dgm:prSet presAssocID="{E876B816-CCBD-4809-A1F2-67A6272134DB}" presName="sibTrans" presStyleLbl="sibTrans1D1" presStyleIdx="4" presStyleCnt="5"/>
      <dgm:spPr/>
    </dgm:pt>
    <dgm:pt modelId="{C4F56818-9679-4848-9E5C-2E07D0DB061B}" type="pres">
      <dgm:prSet presAssocID="{E876B816-CCBD-4809-A1F2-67A6272134DB}" presName="connectorText" presStyleLbl="sibTrans1D1" presStyleIdx="4" presStyleCnt="5"/>
      <dgm:spPr/>
    </dgm:pt>
    <dgm:pt modelId="{24828F70-F29C-41FB-B01D-AB979ABF6478}" type="pres">
      <dgm:prSet presAssocID="{C8F798CA-BFEE-4E71-981A-44658496727D}" presName="node" presStyleLbl="node1" presStyleIdx="5" presStyleCnt="6">
        <dgm:presLayoutVars>
          <dgm:bulletEnabled val="1"/>
        </dgm:presLayoutVars>
      </dgm:prSet>
      <dgm:spPr/>
    </dgm:pt>
  </dgm:ptLst>
  <dgm:cxnLst>
    <dgm:cxn modelId="{9E90D801-4227-4E4C-AFA1-2E67930AFEE7}" type="presOf" srcId="{E876B816-CCBD-4809-A1F2-67A6272134DB}" destId="{BB8C63AC-E994-456E-9936-9D37FF8CC68B}" srcOrd="0" destOrd="0" presId="urn:microsoft.com/office/officeart/2016/7/layout/RepeatingBendingProcessNew"/>
    <dgm:cxn modelId="{DD1B1514-E62B-41D6-B337-6278C46220C5}" srcId="{CA5E8D95-A0BC-4BC4-96DF-3A75F8C4E844}" destId="{3B9D93B4-94D5-4423-8C96-23DA3F9E4A27}" srcOrd="0" destOrd="0" parTransId="{600EC950-7E4D-4EFF-ACE1-763A9163C504}" sibTransId="{539A478C-BC75-412C-8D81-36E8C471EFF6}"/>
    <dgm:cxn modelId="{D6875514-8699-4D0C-82E7-7B4143BD2BF5}" type="presOf" srcId="{539A478C-BC75-412C-8D81-36E8C471EFF6}" destId="{32D124A5-CA59-4BE6-B29C-7104735C7097}" srcOrd="1" destOrd="0" presId="urn:microsoft.com/office/officeart/2016/7/layout/RepeatingBendingProcessNew"/>
    <dgm:cxn modelId="{1A307024-13E3-4067-875F-D9E1A7806414}" type="presOf" srcId="{3D393BC8-2D7F-4ABF-AFB9-E87B1EA4D376}" destId="{5BB4CE96-6348-4CB0-9CDF-3EA468D64E68}" srcOrd="0" destOrd="0" presId="urn:microsoft.com/office/officeart/2016/7/layout/RepeatingBendingProcessNew"/>
    <dgm:cxn modelId="{6D76C624-DE1B-44FC-BCD4-7FCEFBBEA3D3}" type="presOf" srcId="{88FD32C5-3C24-4058-B6BF-635BF971FEBB}" destId="{FF53FA8C-2E26-4598-936A-D50422EE16F2}" srcOrd="0" destOrd="0" presId="urn:microsoft.com/office/officeart/2016/7/layout/RepeatingBendingProcessNew"/>
    <dgm:cxn modelId="{62CE5136-EFE6-4179-908A-084E96B3AC39}" type="presOf" srcId="{CA5E8D95-A0BC-4BC4-96DF-3A75F8C4E844}" destId="{42B10A0E-290D-4D61-8159-7D342B926342}" srcOrd="0" destOrd="0" presId="urn:microsoft.com/office/officeart/2016/7/layout/RepeatingBendingProcessNew"/>
    <dgm:cxn modelId="{614C6438-D5D2-43EC-B5E9-C55FE669E23F}" type="presOf" srcId="{C000A0A0-7F6A-450B-B8B0-12418705325B}" destId="{F38B4A07-62F6-47F2-9784-C0E6C4774F78}" srcOrd="1" destOrd="0" presId="urn:microsoft.com/office/officeart/2016/7/layout/RepeatingBendingProcessNew"/>
    <dgm:cxn modelId="{755F8E3E-5FF0-4493-A2D6-CB16C70F730D}" type="presOf" srcId="{0722F868-D4A2-4D23-A65D-5B4E9B3C685A}" destId="{00F52947-F3DB-48D0-A446-05D798335CDB}" srcOrd="1" destOrd="0" presId="urn:microsoft.com/office/officeart/2016/7/layout/RepeatingBendingProcessNew"/>
    <dgm:cxn modelId="{BB8E9B50-210C-449A-A61A-4DA8351F5244}" type="presOf" srcId="{15DCAC92-0D2F-41D2-BD0B-810AF072880F}" destId="{AE92EDA7-4CD5-433E-839B-159673213DAA}" srcOrd="0" destOrd="0" presId="urn:microsoft.com/office/officeart/2016/7/layout/RepeatingBendingProcessNew"/>
    <dgm:cxn modelId="{7F4C2452-284C-43D0-8F8C-67703D78E4F7}" type="presOf" srcId="{2B8EE1D1-71BB-4AE1-AE18-D010F2E48B85}" destId="{4366773B-93DC-4D22-90C0-F0B7298E34E3}" srcOrd="0" destOrd="0" presId="urn:microsoft.com/office/officeart/2016/7/layout/RepeatingBendingProcessNew"/>
    <dgm:cxn modelId="{2FC9A752-9C73-49ED-842C-73D8C07B6298}" type="presOf" srcId="{C000A0A0-7F6A-450B-B8B0-12418705325B}" destId="{EB490018-717A-4DD6-8153-143A3EEDD3A7}" srcOrd="0" destOrd="0" presId="urn:microsoft.com/office/officeart/2016/7/layout/RepeatingBendingProcessNew"/>
    <dgm:cxn modelId="{2044A15A-D514-4264-B110-9347E4484180}" type="presOf" srcId="{0722F868-D4A2-4D23-A65D-5B4E9B3C685A}" destId="{69989BB4-6FD8-4142-96BD-CA215F99F681}" srcOrd="0" destOrd="0" presId="urn:microsoft.com/office/officeart/2016/7/layout/RepeatingBendingProcessNew"/>
    <dgm:cxn modelId="{E5521094-71DF-4FA5-A236-F517C8AB8EF8}" srcId="{CA5E8D95-A0BC-4BC4-96DF-3A75F8C4E844}" destId="{15DCAC92-0D2F-41D2-BD0B-810AF072880F}" srcOrd="2" destOrd="0" parTransId="{8B6E134F-3BE1-4E3D-94EE-D209213B0010}" sibTransId="{0722F868-D4A2-4D23-A65D-5B4E9B3C685A}"/>
    <dgm:cxn modelId="{A05CDE9C-C154-45AC-A931-B57414EF0840}" type="presOf" srcId="{539A478C-BC75-412C-8D81-36E8C471EFF6}" destId="{4C9ED7E6-5C2B-491B-9025-A0D6B7992666}" srcOrd="0" destOrd="0" presId="urn:microsoft.com/office/officeart/2016/7/layout/RepeatingBendingProcessNew"/>
    <dgm:cxn modelId="{C5248E9E-10B2-4AF9-88F8-78633D504EAD}" type="presOf" srcId="{E876B816-CCBD-4809-A1F2-67A6272134DB}" destId="{C4F56818-9679-4848-9E5C-2E07D0DB061B}" srcOrd="1" destOrd="0" presId="urn:microsoft.com/office/officeart/2016/7/layout/RepeatingBendingProcessNew"/>
    <dgm:cxn modelId="{79AD51A4-B6D4-4F24-AA79-807EC740F061}" type="presOf" srcId="{3B9D93B4-94D5-4423-8C96-23DA3F9E4A27}" destId="{2C22BC40-C84A-4046-89F6-E03AAC61D2D7}" srcOrd="0" destOrd="0" presId="urn:microsoft.com/office/officeart/2016/7/layout/RepeatingBendingProcessNew"/>
    <dgm:cxn modelId="{BF634BA5-F0D2-41AA-AB4C-D30A0922B8DD}" srcId="{CA5E8D95-A0BC-4BC4-96DF-3A75F8C4E844}" destId="{C8F798CA-BFEE-4E71-981A-44658496727D}" srcOrd="5" destOrd="0" parTransId="{243741DD-0487-4CA2-9A82-6ACAB258E8AD}" sibTransId="{F594718B-0A58-4CD4-900E-4069C12FA7DA}"/>
    <dgm:cxn modelId="{90A065B3-D4B6-45A9-A476-F4E1E4CE7029}" type="presOf" srcId="{C8F798CA-BFEE-4E71-981A-44658496727D}" destId="{24828F70-F29C-41FB-B01D-AB979ABF6478}" srcOrd="0" destOrd="0" presId="urn:microsoft.com/office/officeart/2016/7/layout/RepeatingBendingProcessNew"/>
    <dgm:cxn modelId="{9D9EBCB8-2A15-4CC3-8916-297B5C78B58F}" type="presOf" srcId="{3D1E321E-88A1-4133-9F94-3B25570B23DA}" destId="{D33261BE-6975-42FD-9306-667511B13432}" srcOrd="1" destOrd="0" presId="urn:microsoft.com/office/officeart/2016/7/layout/RepeatingBendingProcessNew"/>
    <dgm:cxn modelId="{95B870CF-8367-4D5D-B5BB-AE838CDF9546}" type="presOf" srcId="{3D1E321E-88A1-4133-9F94-3B25570B23DA}" destId="{DA5BF4BD-9B30-4097-AD96-90B5A9AD7B7D}" srcOrd="0" destOrd="0" presId="urn:microsoft.com/office/officeart/2016/7/layout/RepeatingBendingProcessNew"/>
    <dgm:cxn modelId="{1F0191E4-A831-41EB-91FA-B019C83F9338}" srcId="{CA5E8D95-A0BC-4BC4-96DF-3A75F8C4E844}" destId="{2B8EE1D1-71BB-4AE1-AE18-D010F2E48B85}" srcOrd="1" destOrd="0" parTransId="{B756DD56-1D82-4D87-BC13-3769F113A95B}" sibTransId="{3D1E321E-88A1-4133-9F94-3B25570B23DA}"/>
    <dgm:cxn modelId="{D5F05CE7-D931-4064-AE39-94CB2FD1098C}" srcId="{CA5E8D95-A0BC-4BC4-96DF-3A75F8C4E844}" destId="{3D393BC8-2D7F-4ABF-AFB9-E87B1EA4D376}" srcOrd="4" destOrd="0" parTransId="{5AD5427D-F51B-4034-A0A2-972183E35B9E}" sibTransId="{E876B816-CCBD-4809-A1F2-67A6272134DB}"/>
    <dgm:cxn modelId="{3738B6FD-E58F-4173-A96C-652C43EFBC84}" srcId="{CA5E8D95-A0BC-4BC4-96DF-3A75F8C4E844}" destId="{88FD32C5-3C24-4058-B6BF-635BF971FEBB}" srcOrd="3" destOrd="0" parTransId="{00741810-0FD0-4E8A-AF83-5090F74B481A}" sibTransId="{C000A0A0-7F6A-450B-B8B0-12418705325B}"/>
    <dgm:cxn modelId="{836802CC-61ED-4C42-ACD2-43E4B4207D61}" type="presParOf" srcId="{42B10A0E-290D-4D61-8159-7D342B926342}" destId="{2C22BC40-C84A-4046-89F6-E03AAC61D2D7}" srcOrd="0" destOrd="0" presId="urn:microsoft.com/office/officeart/2016/7/layout/RepeatingBendingProcessNew"/>
    <dgm:cxn modelId="{89891D27-4C16-4F5A-B83F-A00B8E3B039B}" type="presParOf" srcId="{42B10A0E-290D-4D61-8159-7D342B926342}" destId="{4C9ED7E6-5C2B-491B-9025-A0D6B7992666}" srcOrd="1" destOrd="0" presId="urn:microsoft.com/office/officeart/2016/7/layout/RepeatingBendingProcessNew"/>
    <dgm:cxn modelId="{98C97593-D320-4B07-AD64-9CD9A13E258F}" type="presParOf" srcId="{4C9ED7E6-5C2B-491B-9025-A0D6B7992666}" destId="{32D124A5-CA59-4BE6-B29C-7104735C7097}" srcOrd="0" destOrd="0" presId="urn:microsoft.com/office/officeart/2016/7/layout/RepeatingBendingProcessNew"/>
    <dgm:cxn modelId="{21D1ACB0-9645-495C-BE32-73D86A79C7C5}" type="presParOf" srcId="{42B10A0E-290D-4D61-8159-7D342B926342}" destId="{4366773B-93DC-4D22-90C0-F0B7298E34E3}" srcOrd="2" destOrd="0" presId="urn:microsoft.com/office/officeart/2016/7/layout/RepeatingBendingProcessNew"/>
    <dgm:cxn modelId="{60F639E1-FCB1-4E22-82D7-82960D03EB64}" type="presParOf" srcId="{42B10A0E-290D-4D61-8159-7D342B926342}" destId="{DA5BF4BD-9B30-4097-AD96-90B5A9AD7B7D}" srcOrd="3" destOrd="0" presId="urn:microsoft.com/office/officeart/2016/7/layout/RepeatingBendingProcessNew"/>
    <dgm:cxn modelId="{E0892FC1-7C54-44CE-83E6-4E36D7745A08}" type="presParOf" srcId="{DA5BF4BD-9B30-4097-AD96-90B5A9AD7B7D}" destId="{D33261BE-6975-42FD-9306-667511B13432}" srcOrd="0" destOrd="0" presId="urn:microsoft.com/office/officeart/2016/7/layout/RepeatingBendingProcessNew"/>
    <dgm:cxn modelId="{FCD41508-118E-4630-B84F-153A67C74526}" type="presParOf" srcId="{42B10A0E-290D-4D61-8159-7D342B926342}" destId="{AE92EDA7-4CD5-433E-839B-159673213DAA}" srcOrd="4" destOrd="0" presId="urn:microsoft.com/office/officeart/2016/7/layout/RepeatingBendingProcessNew"/>
    <dgm:cxn modelId="{7C85018E-6A35-457A-BFAB-CC6F9D0053B9}" type="presParOf" srcId="{42B10A0E-290D-4D61-8159-7D342B926342}" destId="{69989BB4-6FD8-4142-96BD-CA215F99F681}" srcOrd="5" destOrd="0" presId="urn:microsoft.com/office/officeart/2016/7/layout/RepeatingBendingProcessNew"/>
    <dgm:cxn modelId="{29222E60-8553-4315-A925-6B31EE128AE8}" type="presParOf" srcId="{69989BB4-6FD8-4142-96BD-CA215F99F681}" destId="{00F52947-F3DB-48D0-A446-05D798335CDB}" srcOrd="0" destOrd="0" presId="urn:microsoft.com/office/officeart/2016/7/layout/RepeatingBendingProcessNew"/>
    <dgm:cxn modelId="{D44068D7-B02C-4655-A538-0E95F5186AC6}" type="presParOf" srcId="{42B10A0E-290D-4D61-8159-7D342B926342}" destId="{FF53FA8C-2E26-4598-936A-D50422EE16F2}" srcOrd="6" destOrd="0" presId="urn:microsoft.com/office/officeart/2016/7/layout/RepeatingBendingProcessNew"/>
    <dgm:cxn modelId="{408465D0-517B-4F3A-82F4-1827840916F3}" type="presParOf" srcId="{42B10A0E-290D-4D61-8159-7D342B926342}" destId="{EB490018-717A-4DD6-8153-143A3EEDD3A7}" srcOrd="7" destOrd="0" presId="urn:microsoft.com/office/officeart/2016/7/layout/RepeatingBendingProcessNew"/>
    <dgm:cxn modelId="{7F14038D-E197-4BFE-A8E9-946DCE582E5F}" type="presParOf" srcId="{EB490018-717A-4DD6-8153-143A3EEDD3A7}" destId="{F38B4A07-62F6-47F2-9784-C0E6C4774F78}" srcOrd="0" destOrd="0" presId="urn:microsoft.com/office/officeart/2016/7/layout/RepeatingBendingProcessNew"/>
    <dgm:cxn modelId="{FFDCD97F-1C56-4F39-8241-4D14ABE4B77E}" type="presParOf" srcId="{42B10A0E-290D-4D61-8159-7D342B926342}" destId="{5BB4CE96-6348-4CB0-9CDF-3EA468D64E68}" srcOrd="8" destOrd="0" presId="urn:microsoft.com/office/officeart/2016/7/layout/RepeatingBendingProcessNew"/>
    <dgm:cxn modelId="{EE695453-D9BF-4C48-9A43-01F4ECD35520}" type="presParOf" srcId="{42B10A0E-290D-4D61-8159-7D342B926342}" destId="{BB8C63AC-E994-456E-9936-9D37FF8CC68B}" srcOrd="9" destOrd="0" presId="urn:microsoft.com/office/officeart/2016/7/layout/RepeatingBendingProcessNew"/>
    <dgm:cxn modelId="{BB232892-9986-46AD-BCE0-8BA39F198684}" type="presParOf" srcId="{BB8C63AC-E994-456E-9936-9D37FF8CC68B}" destId="{C4F56818-9679-4848-9E5C-2E07D0DB061B}" srcOrd="0" destOrd="0" presId="urn:microsoft.com/office/officeart/2016/7/layout/RepeatingBendingProcessNew"/>
    <dgm:cxn modelId="{73F9B978-ADCE-4888-B864-6AEAC893EE47}" type="presParOf" srcId="{42B10A0E-290D-4D61-8159-7D342B926342}" destId="{24828F70-F29C-41FB-B01D-AB979ABF6478}" srcOrd="10" destOrd="0" presId="urn:microsoft.com/office/officeart/2016/7/layout/RepeatingBendingProcessNew"/>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0BED17-7457-4E11-A333-85EFCB1F0388}" type="doc">
      <dgm:prSet loTypeId="urn:microsoft.com/office/officeart/2005/8/layout/list1" loCatId="list" qsTypeId="urn:microsoft.com/office/officeart/2005/8/quickstyle/simple1" qsCatId="simple" csTypeId="urn:microsoft.com/office/officeart/2018/5/colors/Iconchunking_neutralbg_colorful1" csCatId="colorful" phldr="1"/>
      <dgm:spPr/>
      <dgm:t>
        <a:bodyPr/>
        <a:lstStyle/>
        <a:p>
          <a:endParaRPr lang="en-US"/>
        </a:p>
      </dgm:t>
    </dgm:pt>
    <dgm:pt modelId="{8204D641-DAFE-4335-A1A3-F8297F1B74FA}">
      <dgm:prSet/>
      <dgm:spPr/>
      <dgm:t>
        <a:bodyPr/>
        <a:lstStyle/>
        <a:p>
          <a:pPr>
            <a:lnSpc>
              <a:spcPct val="100000"/>
            </a:lnSpc>
          </a:pPr>
          <a:r>
            <a:rPr lang="en-US" dirty="0"/>
            <a:t>Continuous Quality Improvement</a:t>
          </a:r>
        </a:p>
      </dgm:t>
    </dgm:pt>
    <dgm:pt modelId="{17591DF1-8918-446E-901B-E2DA6A9AFEA1}" type="parTrans" cxnId="{D8C908D8-F89F-4057-AA9A-F686B2D25E06}">
      <dgm:prSet/>
      <dgm:spPr/>
      <dgm:t>
        <a:bodyPr/>
        <a:lstStyle/>
        <a:p>
          <a:endParaRPr lang="en-US"/>
        </a:p>
      </dgm:t>
    </dgm:pt>
    <dgm:pt modelId="{E585DB97-BF75-477C-A79A-5B2538B48B75}" type="sibTrans" cxnId="{D8C908D8-F89F-4057-AA9A-F686B2D25E06}">
      <dgm:prSet/>
      <dgm:spPr/>
      <dgm:t>
        <a:bodyPr/>
        <a:lstStyle/>
        <a:p>
          <a:endParaRPr lang="en-US"/>
        </a:p>
      </dgm:t>
    </dgm:pt>
    <dgm:pt modelId="{33A505C2-AB46-43EE-9BA5-7B2C65186907}">
      <dgm:prSet/>
      <dgm:spPr/>
      <dgm:t>
        <a:bodyPr/>
        <a:lstStyle/>
        <a:p>
          <a:pPr>
            <a:lnSpc>
              <a:spcPct val="100000"/>
            </a:lnSpc>
          </a:pPr>
          <a:r>
            <a:rPr lang="en-US" dirty="0"/>
            <a:t>Monitoring </a:t>
          </a:r>
        </a:p>
      </dgm:t>
    </dgm:pt>
    <dgm:pt modelId="{420E7CB9-37DE-4A31-A5BB-4D8CBC7984DF}" type="parTrans" cxnId="{8A5525C1-EB7F-4181-A965-7AFEE25E2FB0}">
      <dgm:prSet/>
      <dgm:spPr/>
      <dgm:t>
        <a:bodyPr/>
        <a:lstStyle/>
        <a:p>
          <a:endParaRPr lang="en-US"/>
        </a:p>
      </dgm:t>
    </dgm:pt>
    <dgm:pt modelId="{E359E7BB-5666-43D5-A5F7-A5D99A0C0F9F}" type="sibTrans" cxnId="{8A5525C1-EB7F-4181-A965-7AFEE25E2FB0}">
      <dgm:prSet/>
      <dgm:spPr/>
      <dgm:t>
        <a:bodyPr/>
        <a:lstStyle/>
        <a:p>
          <a:endParaRPr lang="en-US"/>
        </a:p>
      </dgm:t>
    </dgm:pt>
    <dgm:pt modelId="{0BB12CE8-4715-4211-A49A-2855F432A40F}">
      <dgm:prSet/>
      <dgm:spPr/>
      <dgm:t>
        <a:bodyPr/>
        <a:lstStyle/>
        <a:p>
          <a:pPr>
            <a:lnSpc>
              <a:spcPct val="100000"/>
            </a:lnSpc>
          </a:pPr>
          <a:r>
            <a:rPr lang="en-US" dirty="0"/>
            <a:t>Data Collection</a:t>
          </a:r>
        </a:p>
      </dgm:t>
    </dgm:pt>
    <dgm:pt modelId="{CD4F8935-DCA4-4BD4-A602-55960A5159CD}" type="parTrans" cxnId="{FEE5885E-FDE9-4874-83E3-880C767C10AA}">
      <dgm:prSet/>
      <dgm:spPr/>
      <dgm:t>
        <a:bodyPr/>
        <a:lstStyle/>
        <a:p>
          <a:endParaRPr lang="en-US"/>
        </a:p>
      </dgm:t>
    </dgm:pt>
    <dgm:pt modelId="{94484886-98B7-49ED-B1F3-2AF94246C98C}" type="sibTrans" cxnId="{FEE5885E-FDE9-4874-83E3-880C767C10AA}">
      <dgm:prSet/>
      <dgm:spPr/>
      <dgm:t>
        <a:bodyPr/>
        <a:lstStyle/>
        <a:p>
          <a:endParaRPr lang="en-US"/>
        </a:p>
      </dgm:t>
    </dgm:pt>
    <dgm:pt modelId="{201BBFEC-AAD9-42D6-8E4B-50F607C4B9D0}">
      <dgm:prSet/>
      <dgm:spPr/>
      <dgm:t>
        <a:bodyPr/>
        <a:lstStyle/>
        <a:p>
          <a:pPr>
            <a:lnSpc>
              <a:spcPct val="100000"/>
            </a:lnSpc>
          </a:pPr>
          <a:r>
            <a:rPr lang="en-US" dirty="0"/>
            <a:t>Remediation</a:t>
          </a:r>
        </a:p>
      </dgm:t>
    </dgm:pt>
    <dgm:pt modelId="{8D33EB12-084B-45C3-93C9-7C580D9E8D08}" type="parTrans" cxnId="{5D656066-52DF-44E1-AF95-935060F52D0B}">
      <dgm:prSet/>
      <dgm:spPr/>
      <dgm:t>
        <a:bodyPr/>
        <a:lstStyle/>
        <a:p>
          <a:endParaRPr lang="en-US"/>
        </a:p>
      </dgm:t>
    </dgm:pt>
    <dgm:pt modelId="{4CA711BB-DD61-403B-AACB-7D85CB7AD778}" type="sibTrans" cxnId="{5D656066-52DF-44E1-AF95-935060F52D0B}">
      <dgm:prSet/>
      <dgm:spPr/>
      <dgm:t>
        <a:bodyPr/>
        <a:lstStyle/>
        <a:p>
          <a:endParaRPr lang="en-US"/>
        </a:p>
      </dgm:t>
    </dgm:pt>
    <dgm:pt modelId="{4D4B5F6D-0C5E-4B94-9D65-CECF5B6F0CAF}">
      <dgm:prSet/>
      <dgm:spPr/>
      <dgm:t>
        <a:bodyPr/>
        <a:lstStyle/>
        <a:p>
          <a:pPr>
            <a:lnSpc>
              <a:spcPct val="100000"/>
            </a:lnSpc>
          </a:pPr>
          <a:r>
            <a:rPr lang="en-US" dirty="0"/>
            <a:t>Measurable change</a:t>
          </a:r>
        </a:p>
      </dgm:t>
    </dgm:pt>
    <dgm:pt modelId="{6F001CC3-5BE5-4244-872C-720AC7B3AF92}" type="parTrans" cxnId="{B12801AA-D4D0-4505-BEB6-4A913122CEF5}">
      <dgm:prSet/>
      <dgm:spPr/>
      <dgm:t>
        <a:bodyPr/>
        <a:lstStyle/>
        <a:p>
          <a:endParaRPr lang="en-US"/>
        </a:p>
      </dgm:t>
    </dgm:pt>
    <dgm:pt modelId="{544922A7-23C0-41F2-8078-DED36112349B}" type="sibTrans" cxnId="{B12801AA-D4D0-4505-BEB6-4A913122CEF5}">
      <dgm:prSet/>
      <dgm:spPr/>
      <dgm:t>
        <a:bodyPr/>
        <a:lstStyle/>
        <a:p>
          <a:endParaRPr lang="en-US"/>
        </a:p>
      </dgm:t>
    </dgm:pt>
    <dgm:pt modelId="{946787F8-8A09-466B-BA93-0D9E62DCD595}" type="pres">
      <dgm:prSet presAssocID="{D40BED17-7457-4E11-A333-85EFCB1F0388}" presName="linear" presStyleCnt="0">
        <dgm:presLayoutVars>
          <dgm:dir/>
          <dgm:animLvl val="lvl"/>
          <dgm:resizeHandles val="exact"/>
        </dgm:presLayoutVars>
      </dgm:prSet>
      <dgm:spPr/>
    </dgm:pt>
    <dgm:pt modelId="{28E73E5D-2FE5-447D-BBE1-EC07D61DF1C4}" type="pres">
      <dgm:prSet presAssocID="{8204D641-DAFE-4335-A1A3-F8297F1B74FA}" presName="parentLin" presStyleCnt="0"/>
      <dgm:spPr/>
    </dgm:pt>
    <dgm:pt modelId="{379921C7-0133-4857-A6A2-B121335C3ED6}" type="pres">
      <dgm:prSet presAssocID="{8204D641-DAFE-4335-A1A3-F8297F1B74FA}" presName="parentLeftMargin" presStyleLbl="node1" presStyleIdx="0" presStyleCnt="5"/>
      <dgm:spPr/>
    </dgm:pt>
    <dgm:pt modelId="{90E4213B-8465-42B4-95FB-99582CFA9E5A}" type="pres">
      <dgm:prSet presAssocID="{8204D641-DAFE-4335-A1A3-F8297F1B74FA}" presName="parentText" presStyleLbl="node1" presStyleIdx="0" presStyleCnt="5">
        <dgm:presLayoutVars>
          <dgm:chMax val="0"/>
          <dgm:bulletEnabled val="1"/>
        </dgm:presLayoutVars>
      </dgm:prSet>
      <dgm:spPr/>
    </dgm:pt>
    <dgm:pt modelId="{861D3B18-A523-4FB0-AD58-4A7F34D286F9}" type="pres">
      <dgm:prSet presAssocID="{8204D641-DAFE-4335-A1A3-F8297F1B74FA}" presName="negativeSpace" presStyleCnt="0"/>
      <dgm:spPr/>
    </dgm:pt>
    <dgm:pt modelId="{C46A5E00-3360-46D7-9D65-037A2821F417}" type="pres">
      <dgm:prSet presAssocID="{8204D641-DAFE-4335-A1A3-F8297F1B74FA}" presName="childText" presStyleLbl="conFgAcc1" presStyleIdx="0" presStyleCnt="5">
        <dgm:presLayoutVars>
          <dgm:bulletEnabled val="1"/>
        </dgm:presLayoutVars>
      </dgm:prSet>
      <dgm:spPr/>
    </dgm:pt>
    <dgm:pt modelId="{5432390E-91D0-4762-86C1-56F5A877C9DF}" type="pres">
      <dgm:prSet presAssocID="{E585DB97-BF75-477C-A79A-5B2538B48B75}" presName="spaceBetweenRectangles" presStyleCnt="0"/>
      <dgm:spPr/>
    </dgm:pt>
    <dgm:pt modelId="{F2FC0B52-65B4-4DBD-86FB-745CF6157644}" type="pres">
      <dgm:prSet presAssocID="{33A505C2-AB46-43EE-9BA5-7B2C65186907}" presName="parentLin" presStyleCnt="0"/>
      <dgm:spPr/>
    </dgm:pt>
    <dgm:pt modelId="{EF9E61B6-7802-4E25-BF93-6AE521E4E456}" type="pres">
      <dgm:prSet presAssocID="{33A505C2-AB46-43EE-9BA5-7B2C65186907}" presName="parentLeftMargin" presStyleLbl="node1" presStyleIdx="0" presStyleCnt="5"/>
      <dgm:spPr/>
    </dgm:pt>
    <dgm:pt modelId="{04074B18-9EFA-4180-9846-40B810088461}" type="pres">
      <dgm:prSet presAssocID="{33A505C2-AB46-43EE-9BA5-7B2C65186907}" presName="parentText" presStyleLbl="node1" presStyleIdx="1" presStyleCnt="5">
        <dgm:presLayoutVars>
          <dgm:chMax val="0"/>
          <dgm:bulletEnabled val="1"/>
        </dgm:presLayoutVars>
      </dgm:prSet>
      <dgm:spPr/>
    </dgm:pt>
    <dgm:pt modelId="{EBDBB873-B64F-4F5E-B4F1-8C866CE4D40B}" type="pres">
      <dgm:prSet presAssocID="{33A505C2-AB46-43EE-9BA5-7B2C65186907}" presName="negativeSpace" presStyleCnt="0"/>
      <dgm:spPr/>
    </dgm:pt>
    <dgm:pt modelId="{B3FD2633-AD1C-4F77-80B8-5F86AD373716}" type="pres">
      <dgm:prSet presAssocID="{33A505C2-AB46-43EE-9BA5-7B2C65186907}" presName="childText" presStyleLbl="conFgAcc1" presStyleIdx="1" presStyleCnt="5">
        <dgm:presLayoutVars>
          <dgm:bulletEnabled val="1"/>
        </dgm:presLayoutVars>
      </dgm:prSet>
      <dgm:spPr/>
    </dgm:pt>
    <dgm:pt modelId="{59076135-19C0-47AD-828C-5BFC86E98707}" type="pres">
      <dgm:prSet presAssocID="{E359E7BB-5666-43D5-A5F7-A5D99A0C0F9F}" presName="spaceBetweenRectangles" presStyleCnt="0"/>
      <dgm:spPr/>
    </dgm:pt>
    <dgm:pt modelId="{E267DD5C-2F7A-43F5-A397-B0D507F27140}" type="pres">
      <dgm:prSet presAssocID="{0BB12CE8-4715-4211-A49A-2855F432A40F}" presName="parentLin" presStyleCnt="0"/>
      <dgm:spPr/>
    </dgm:pt>
    <dgm:pt modelId="{96B8F012-D6C9-47DA-AF78-D035925E82FB}" type="pres">
      <dgm:prSet presAssocID="{0BB12CE8-4715-4211-A49A-2855F432A40F}" presName="parentLeftMargin" presStyleLbl="node1" presStyleIdx="1" presStyleCnt="5"/>
      <dgm:spPr/>
    </dgm:pt>
    <dgm:pt modelId="{42D73520-B467-468F-A170-87F657217FFD}" type="pres">
      <dgm:prSet presAssocID="{0BB12CE8-4715-4211-A49A-2855F432A40F}" presName="parentText" presStyleLbl="node1" presStyleIdx="2" presStyleCnt="5">
        <dgm:presLayoutVars>
          <dgm:chMax val="0"/>
          <dgm:bulletEnabled val="1"/>
        </dgm:presLayoutVars>
      </dgm:prSet>
      <dgm:spPr/>
    </dgm:pt>
    <dgm:pt modelId="{F6E6B864-1D53-44A5-83EF-E2C32481491C}" type="pres">
      <dgm:prSet presAssocID="{0BB12CE8-4715-4211-A49A-2855F432A40F}" presName="negativeSpace" presStyleCnt="0"/>
      <dgm:spPr/>
    </dgm:pt>
    <dgm:pt modelId="{5D13F97B-71AF-4C6C-A81C-436417147CBA}" type="pres">
      <dgm:prSet presAssocID="{0BB12CE8-4715-4211-A49A-2855F432A40F}" presName="childText" presStyleLbl="conFgAcc1" presStyleIdx="2" presStyleCnt="5">
        <dgm:presLayoutVars>
          <dgm:bulletEnabled val="1"/>
        </dgm:presLayoutVars>
      </dgm:prSet>
      <dgm:spPr/>
    </dgm:pt>
    <dgm:pt modelId="{10F0FDE2-C85C-4CCF-85CA-B2564D2C0A36}" type="pres">
      <dgm:prSet presAssocID="{94484886-98B7-49ED-B1F3-2AF94246C98C}" presName="spaceBetweenRectangles" presStyleCnt="0"/>
      <dgm:spPr/>
    </dgm:pt>
    <dgm:pt modelId="{F1D7D522-7E28-4839-BC97-76773BDDCA84}" type="pres">
      <dgm:prSet presAssocID="{201BBFEC-AAD9-42D6-8E4B-50F607C4B9D0}" presName="parentLin" presStyleCnt="0"/>
      <dgm:spPr/>
    </dgm:pt>
    <dgm:pt modelId="{844C2674-EC4A-4F27-ABB2-70B9F704FC70}" type="pres">
      <dgm:prSet presAssocID="{201BBFEC-AAD9-42D6-8E4B-50F607C4B9D0}" presName="parentLeftMargin" presStyleLbl="node1" presStyleIdx="2" presStyleCnt="5"/>
      <dgm:spPr/>
    </dgm:pt>
    <dgm:pt modelId="{01882228-39C7-4383-B180-DA03B5422F64}" type="pres">
      <dgm:prSet presAssocID="{201BBFEC-AAD9-42D6-8E4B-50F607C4B9D0}" presName="parentText" presStyleLbl="node1" presStyleIdx="3" presStyleCnt="5">
        <dgm:presLayoutVars>
          <dgm:chMax val="0"/>
          <dgm:bulletEnabled val="1"/>
        </dgm:presLayoutVars>
      </dgm:prSet>
      <dgm:spPr/>
    </dgm:pt>
    <dgm:pt modelId="{0AC0C2A3-5853-4B8E-BC4B-8D2B833F2E99}" type="pres">
      <dgm:prSet presAssocID="{201BBFEC-AAD9-42D6-8E4B-50F607C4B9D0}" presName="negativeSpace" presStyleCnt="0"/>
      <dgm:spPr/>
    </dgm:pt>
    <dgm:pt modelId="{9C6069E7-F70A-496C-B32B-9F0C75050C3C}" type="pres">
      <dgm:prSet presAssocID="{201BBFEC-AAD9-42D6-8E4B-50F607C4B9D0}" presName="childText" presStyleLbl="conFgAcc1" presStyleIdx="3" presStyleCnt="5">
        <dgm:presLayoutVars>
          <dgm:bulletEnabled val="1"/>
        </dgm:presLayoutVars>
      </dgm:prSet>
      <dgm:spPr/>
    </dgm:pt>
    <dgm:pt modelId="{9E6CD4CD-2FFC-4B99-9025-DFCED1BB9B67}" type="pres">
      <dgm:prSet presAssocID="{4CA711BB-DD61-403B-AACB-7D85CB7AD778}" presName="spaceBetweenRectangles" presStyleCnt="0"/>
      <dgm:spPr/>
    </dgm:pt>
    <dgm:pt modelId="{96A8157B-10F7-44D7-841A-581EFB7622EE}" type="pres">
      <dgm:prSet presAssocID="{4D4B5F6D-0C5E-4B94-9D65-CECF5B6F0CAF}" presName="parentLin" presStyleCnt="0"/>
      <dgm:spPr/>
    </dgm:pt>
    <dgm:pt modelId="{D346AB12-0FC5-412B-A773-115896A00793}" type="pres">
      <dgm:prSet presAssocID="{4D4B5F6D-0C5E-4B94-9D65-CECF5B6F0CAF}" presName="parentLeftMargin" presStyleLbl="node1" presStyleIdx="3" presStyleCnt="5"/>
      <dgm:spPr/>
    </dgm:pt>
    <dgm:pt modelId="{BC290DC9-2E10-423D-A1F6-BC8F61DD26B9}" type="pres">
      <dgm:prSet presAssocID="{4D4B5F6D-0C5E-4B94-9D65-CECF5B6F0CAF}" presName="parentText" presStyleLbl="node1" presStyleIdx="4" presStyleCnt="5">
        <dgm:presLayoutVars>
          <dgm:chMax val="0"/>
          <dgm:bulletEnabled val="1"/>
        </dgm:presLayoutVars>
      </dgm:prSet>
      <dgm:spPr/>
    </dgm:pt>
    <dgm:pt modelId="{726864BD-8CD9-4CE5-B8BE-8BBDCF441829}" type="pres">
      <dgm:prSet presAssocID="{4D4B5F6D-0C5E-4B94-9D65-CECF5B6F0CAF}" presName="negativeSpace" presStyleCnt="0"/>
      <dgm:spPr/>
    </dgm:pt>
    <dgm:pt modelId="{ED589233-6F97-4940-BD85-C73BFC85FB74}" type="pres">
      <dgm:prSet presAssocID="{4D4B5F6D-0C5E-4B94-9D65-CECF5B6F0CAF}" presName="childText" presStyleLbl="conFgAcc1" presStyleIdx="4" presStyleCnt="5">
        <dgm:presLayoutVars>
          <dgm:bulletEnabled val="1"/>
        </dgm:presLayoutVars>
      </dgm:prSet>
      <dgm:spPr/>
    </dgm:pt>
  </dgm:ptLst>
  <dgm:cxnLst>
    <dgm:cxn modelId="{F7D5FA14-FDF2-4DDF-802E-B1EB4D787273}" type="presOf" srcId="{33A505C2-AB46-43EE-9BA5-7B2C65186907}" destId="{04074B18-9EFA-4180-9846-40B810088461}" srcOrd="1" destOrd="0" presId="urn:microsoft.com/office/officeart/2005/8/layout/list1"/>
    <dgm:cxn modelId="{6BEBDE1B-0B2C-4106-80D9-16F415BA5AE2}" type="presOf" srcId="{4D4B5F6D-0C5E-4B94-9D65-CECF5B6F0CAF}" destId="{BC290DC9-2E10-423D-A1F6-BC8F61DD26B9}" srcOrd="1" destOrd="0" presId="urn:microsoft.com/office/officeart/2005/8/layout/list1"/>
    <dgm:cxn modelId="{AB67ED23-A81C-41EC-87B8-C62FD3DD6075}" type="presOf" srcId="{0BB12CE8-4715-4211-A49A-2855F432A40F}" destId="{96B8F012-D6C9-47DA-AF78-D035925E82FB}" srcOrd="0" destOrd="0" presId="urn:microsoft.com/office/officeart/2005/8/layout/list1"/>
    <dgm:cxn modelId="{D705343D-840E-4DA9-8CC6-1ECBADE32B58}" type="presOf" srcId="{D40BED17-7457-4E11-A333-85EFCB1F0388}" destId="{946787F8-8A09-466B-BA93-0D9E62DCD595}" srcOrd="0" destOrd="0" presId="urn:microsoft.com/office/officeart/2005/8/layout/list1"/>
    <dgm:cxn modelId="{FEE5885E-FDE9-4874-83E3-880C767C10AA}" srcId="{D40BED17-7457-4E11-A333-85EFCB1F0388}" destId="{0BB12CE8-4715-4211-A49A-2855F432A40F}" srcOrd="2" destOrd="0" parTransId="{CD4F8935-DCA4-4BD4-A602-55960A5159CD}" sibTransId="{94484886-98B7-49ED-B1F3-2AF94246C98C}"/>
    <dgm:cxn modelId="{5D656066-52DF-44E1-AF95-935060F52D0B}" srcId="{D40BED17-7457-4E11-A333-85EFCB1F0388}" destId="{201BBFEC-AAD9-42D6-8E4B-50F607C4B9D0}" srcOrd="3" destOrd="0" parTransId="{8D33EB12-084B-45C3-93C9-7C580D9E8D08}" sibTransId="{4CA711BB-DD61-403B-AACB-7D85CB7AD778}"/>
    <dgm:cxn modelId="{782B5171-6917-4CEA-AF0F-563496D64CEB}" type="presOf" srcId="{8204D641-DAFE-4335-A1A3-F8297F1B74FA}" destId="{90E4213B-8465-42B4-95FB-99582CFA9E5A}" srcOrd="1" destOrd="0" presId="urn:microsoft.com/office/officeart/2005/8/layout/list1"/>
    <dgm:cxn modelId="{685A6686-EE97-4C26-98C4-774559CF26A8}" type="presOf" srcId="{201BBFEC-AAD9-42D6-8E4B-50F607C4B9D0}" destId="{01882228-39C7-4383-B180-DA03B5422F64}" srcOrd="1" destOrd="0" presId="urn:microsoft.com/office/officeart/2005/8/layout/list1"/>
    <dgm:cxn modelId="{E1276F88-5176-40C3-AC37-331C87BD5B4C}" type="presOf" srcId="{201BBFEC-AAD9-42D6-8E4B-50F607C4B9D0}" destId="{844C2674-EC4A-4F27-ABB2-70B9F704FC70}" srcOrd="0" destOrd="0" presId="urn:microsoft.com/office/officeart/2005/8/layout/list1"/>
    <dgm:cxn modelId="{32985D96-C0C2-474D-8223-2BFED66DB961}" type="presOf" srcId="{8204D641-DAFE-4335-A1A3-F8297F1B74FA}" destId="{379921C7-0133-4857-A6A2-B121335C3ED6}" srcOrd="0" destOrd="0" presId="urn:microsoft.com/office/officeart/2005/8/layout/list1"/>
    <dgm:cxn modelId="{B12801AA-D4D0-4505-BEB6-4A913122CEF5}" srcId="{D40BED17-7457-4E11-A333-85EFCB1F0388}" destId="{4D4B5F6D-0C5E-4B94-9D65-CECF5B6F0CAF}" srcOrd="4" destOrd="0" parTransId="{6F001CC3-5BE5-4244-872C-720AC7B3AF92}" sibTransId="{544922A7-23C0-41F2-8078-DED36112349B}"/>
    <dgm:cxn modelId="{6C2C2AAD-D0A9-47B6-95E7-781CF7663A59}" type="presOf" srcId="{33A505C2-AB46-43EE-9BA5-7B2C65186907}" destId="{EF9E61B6-7802-4E25-BF93-6AE521E4E456}" srcOrd="0" destOrd="0" presId="urn:microsoft.com/office/officeart/2005/8/layout/list1"/>
    <dgm:cxn modelId="{D65A8BBF-2CE9-4134-910B-80C9E42AB69F}" type="presOf" srcId="{0BB12CE8-4715-4211-A49A-2855F432A40F}" destId="{42D73520-B467-468F-A170-87F657217FFD}" srcOrd="1" destOrd="0" presId="urn:microsoft.com/office/officeart/2005/8/layout/list1"/>
    <dgm:cxn modelId="{8A5525C1-EB7F-4181-A965-7AFEE25E2FB0}" srcId="{D40BED17-7457-4E11-A333-85EFCB1F0388}" destId="{33A505C2-AB46-43EE-9BA5-7B2C65186907}" srcOrd="1" destOrd="0" parTransId="{420E7CB9-37DE-4A31-A5BB-4D8CBC7984DF}" sibTransId="{E359E7BB-5666-43D5-A5F7-A5D99A0C0F9F}"/>
    <dgm:cxn modelId="{D8C908D8-F89F-4057-AA9A-F686B2D25E06}" srcId="{D40BED17-7457-4E11-A333-85EFCB1F0388}" destId="{8204D641-DAFE-4335-A1A3-F8297F1B74FA}" srcOrd="0" destOrd="0" parTransId="{17591DF1-8918-446E-901B-E2DA6A9AFEA1}" sibTransId="{E585DB97-BF75-477C-A79A-5B2538B48B75}"/>
    <dgm:cxn modelId="{01E5DCE3-2EB1-4886-B4C5-909C3F4FBCFE}" type="presOf" srcId="{4D4B5F6D-0C5E-4B94-9D65-CECF5B6F0CAF}" destId="{D346AB12-0FC5-412B-A773-115896A00793}" srcOrd="0" destOrd="0" presId="urn:microsoft.com/office/officeart/2005/8/layout/list1"/>
    <dgm:cxn modelId="{DE911710-E8C1-40F6-B54A-32BBFF038054}" type="presParOf" srcId="{946787F8-8A09-466B-BA93-0D9E62DCD595}" destId="{28E73E5D-2FE5-447D-BBE1-EC07D61DF1C4}" srcOrd="0" destOrd="0" presId="urn:microsoft.com/office/officeart/2005/8/layout/list1"/>
    <dgm:cxn modelId="{1BBE99C9-B676-4954-9833-41ED43CAD5A6}" type="presParOf" srcId="{28E73E5D-2FE5-447D-BBE1-EC07D61DF1C4}" destId="{379921C7-0133-4857-A6A2-B121335C3ED6}" srcOrd="0" destOrd="0" presId="urn:microsoft.com/office/officeart/2005/8/layout/list1"/>
    <dgm:cxn modelId="{E80C0804-23D4-4112-ACF2-B80081A09F84}" type="presParOf" srcId="{28E73E5D-2FE5-447D-BBE1-EC07D61DF1C4}" destId="{90E4213B-8465-42B4-95FB-99582CFA9E5A}" srcOrd="1" destOrd="0" presId="urn:microsoft.com/office/officeart/2005/8/layout/list1"/>
    <dgm:cxn modelId="{87CE5DD9-AC10-4D28-A92F-5B93C1B01C76}" type="presParOf" srcId="{946787F8-8A09-466B-BA93-0D9E62DCD595}" destId="{861D3B18-A523-4FB0-AD58-4A7F34D286F9}" srcOrd="1" destOrd="0" presId="urn:microsoft.com/office/officeart/2005/8/layout/list1"/>
    <dgm:cxn modelId="{67DF145C-4094-488C-8D79-4707968AED43}" type="presParOf" srcId="{946787F8-8A09-466B-BA93-0D9E62DCD595}" destId="{C46A5E00-3360-46D7-9D65-037A2821F417}" srcOrd="2" destOrd="0" presId="urn:microsoft.com/office/officeart/2005/8/layout/list1"/>
    <dgm:cxn modelId="{1CA91276-E5AD-4213-A229-C14B11E6D785}" type="presParOf" srcId="{946787F8-8A09-466B-BA93-0D9E62DCD595}" destId="{5432390E-91D0-4762-86C1-56F5A877C9DF}" srcOrd="3" destOrd="0" presId="urn:microsoft.com/office/officeart/2005/8/layout/list1"/>
    <dgm:cxn modelId="{0C13E714-4A10-4431-99C9-318DCB37AFB0}" type="presParOf" srcId="{946787F8-8A09-466B-BA93-0D9E62DCD595}" destId="{F2FC0B52-65B4-4DBD-86FB-745CF6157644}" srcOrd="4" destOrd="0" presId="urn:microsoft.com/office/officeart/2005/8/layout/list1"/>
    <dgm:cxn modelId="{24D3595A-1551-4FF1-B0CA-197193903FF1}" type="presParOf" srcId="{F2FC0B52-65B4-4DBD-86FB-745CF6157644}" destId="{EF9E61B6-7802-4E25-BF93-6AE521E4E456}" srcOrd="0" destOrd="0" presId="urn:microsoft.com/office/officeart/2005/8/layout/list1"/>
    <dgm:cxn modelId="{18A8FC4E-0DC4-4A08-A2C0-A6AE5E11F192}" type="presParOf" srcId="{F2FC0B52-65B4-4DBD-86FB-745CF6157644}" destId="{04074B18-9EFA-4180-9846-40B810088461}" srcOrd="1" destOrd="0" presId="urn:microsoft.com/office/officeart/2005/8/layout/list1"/>
    <dgm:cxn modelId="{B0523121-43DE-450D-B7C5-05E372EE66C0}" type="presParOf" srcId="{946787F8-8A09-466B-BA93-0D9E62DCD595}" destId="{EBDBB873-B64F-4F5E-B4F1-8C866CE4D40B}" srcOrd="5" destOrd="0" presId="urn:microsoft.com/office/officeart/2005/8/layout/list1"/>
    <dgm:cxn modelId="{4A0EAA85-834C-4EF4-88C9-B65E287ED342}" type="presParOf" srcId="{946787F8-8A09-466B-BA93-0D9E62DCD595}" destId="{B3FD2633-AD1C-4F77-80B8-5F86AD373716}" srcOrd="6" destOrd="0" presId="urn:microsoft.com/office/officeart/2005/8/layout/list1"/>
    <dgm:cxn modelId="{3AE289D3-5F40-4145-89AC-8C5B51A92B5A}" type="presParOf" srcId="{946787F8-8A09-466B-BA93-0D9E62DCD595}" destId="{59076135-19C0-47AD-828C-5BFC86E98707}" srcOrd="7" destOrd="0" presId="urn:microsoft.com/office/officeart/2005/8/layout/list1"/>
    <dgm:cxn modelId="{A9D709D3-4E70-4C1B-9F7F-E8BC46DAF052}" type="presParOf" srcId="{946787F8-8A09-466B-BA93-0D9E62DCD595}" destId="{E267DD5C-2F7A-43F5-A397-B0D507F27140}" srcOrd="8" destOrd="0" presId="urn:microsoft.com/office/officeart/2005/8/layout/list1"/>
    <dgm:cxn modelId="{C8ED581D-2F37-4DFB-8EBB-77E48ACDEB2F}" type="presParOf" srcId="{E267DD5C-2F7A-43F5-A397-B0D507F27140}" destId="{96B8F012-D6C9-47DA-AF78-D035925E82FB}" srcOrd="0" destOrd="0" presId="urn:microsoft.com/office/officeart/2005/8/layout/list1"/>
    <dgm:cxn modelId="{81102A1C-5BF7-42E6-A668-A9E25904F7FB}" type="presParOf" srcId="{E267DD5C-2F7A-43F5-A397-B0D507F27140}" destId="{42D73520-B467-468F-A170-87F657217FFD}" srcOrd="1" destOrd="0" presId="urn:microsoft.com/office/officeart/2005/8/layout/list1"/>
    <dgm:cxn modelId="{FB3C2434-E18C-493B-80B1-07E90924423D}" type="presParOf" srcId="{946787F8-8A09-466B-BA93-0D9E62DCD595}" destId="{F6E6B864-1D53-44A5-83EF-E2C32481491C}" srcOrd="9" destOrd="0" presId="urn:microsoft.com/office/officeart/2005/8/layout/list1"/>
    <dgm:cxn modelId="{A2744422-7E88-4C44-80A2-C4F64E9CA979}" type="presParOf" srcId="{946787F8-8A09-466B-BA93-0D9E62DCD595}" destId="{5D13F97B-71AF-4C6C-A81C-436417147CBA}" srcOrd="10" destOrd="0" presId="urn:microsoft.com/office/officeart/2005/8/layout/list1"/>
    <dgm:cxn modelId="{DD1C3ED3-1AA9-46EB-8159-30FB3501ED20}" type="presParOf" srcId="{946787F8-8A09-466B-BA93-0D9E62DCD595}" destId="{10F0FDE2-C85C-4CCF-85CA-B2564D2C0A36}" srcOrd="11" destOrd="0" presId="urn:microsoft.com/office/officeart/2005/8/layout/list1"/>
    <dgm:cxn modelId="{D8783CD8-9E4D-462F-9462-CFCDE171E568}" type="presParOf" srcId="{946787F8-8A09-466B-BA93-0D9E62DCD595}" destId="{F1D7D522-7E28-4839-BC97-76773BDDCA84}" srcOrd="12" destOrd="0" presId="urn:microsoft.com/office/officeart/2005/8/layout/list1"/>
    <dgm:cxn modelId="{3842D0B3-1B74-4539-A93C-58BEAB2A4389}" type="presParOf" srcId="{F1D7D522-7E28-4839-BC97-76773BDDCA84}" destId="{844C2674-EC4A-4F27-ABB2-70B9F704FC70}" srcOrd="0" destOrd="0" presId="urn:microsoft.com/office/officeart/2005/8/layout/list1"/>
    <dgm:cxn modelId="{389F78E9-9955-47B7-9BB1-3CE0A73B84B2}" type="presParOf" srcId="{F1D7D522-7E28-4839-BC97-76773BDDCA84}" destId="{01882228-39C7-4383-B180-DA03B5422F64}" srcOrd="1" destOrd="0" presId="urn:microsoft.com/office/officeart/2005/8/layout/list1"/>
    <dgm:cxn modelId="{86EB43A5-143F-4457-970B-20230CE10DB0}" type="presParOf" srcId="{946787F8-8A09-466B-BA93-0D9E62DCD595}" destId="{0AC0C2A3-5853-4B8E-BC4B-8D2B833F2E99}" srcOrd="13" destOrd="0" presId="urn:microsoft.com/office/officeart/2005/8/layout/list1"/>
    <dgm:cxn modelId="{ABC3490D-7562-4FFF-9575-A24C695C0D53}" type="presParOf" srcId="{946787F8-8A09-466B-BA93-0D9E62DCD595}" destId="{9C6069E7-F70A-496C-B32B-9F0C75050C3C}" srcOrd="14" destOrd="0" presId="urn:microsoft.com/office/officeart/2005/8/layout/list1"/>
    <dgm:cxn modelId="{74AEB870-F893-440A-A0E1-FA10888F469C}" type="presParOf" srcId="{946787F8-8A09-466B-BA93-0D9E62DCD595}" destId="{9E6CD4CD-2FFC-4B99-9025-DFCED1BB9B67}" srcOrd="15" destOrd="0" presId="urn:microsoft.com/office/officeart/2005/8/layout/list1"/>
    <dgm:cxn modelId="{DFDD2AE4-FFB3-4FD9-A372-2469449C4708}" type="presParOf" srcId="{946787F8-8A09-466B-BA93-0D9E62DCD595}" destId="{96A8157B-10F7-44D7-841A-581EFB7622EE}" srcOrd="16" destOrd="0" presId="urn:microsoft.com/office/officeart/2005/8/layout/list1"/>
    <dgm:cxn modelId="{D312EEAD-70B0-45A4-89D8-92AA7769668B}" type="presParOf" srcId="{96A8157B-10F7-44D7-841A-581EFB7622EE}" destId="{D346AB12-0FC5-412B-A773-115896A00793}" srcOrd="0" destOrd="0" presId="urn:microsoft.com/office/officeart/2005/8/layout/list1"/>
    <dgm:cxn modelId="{4E437E94-BAE7-4952-AE2E-03EF34D92417}" type="presParOf" srcId="{96A8157B-10F7-44D7-841A-581EFB7622EE}" destId="{BC290DC9-2E10-423D-A1F6-BC8F61DD26B9}" srcOrd="1" destOrd="0" presId="urn:microsoft.com/office/officeart/2005/8/layout/list1"/>
    <dgm:cxn modelId="{8B57FF5E-19E9-4849-B64D-903B7A760423}" type="presParOf" srcId="{946787F8-8A09-466B-BA93-0D9E62DCD595}" destId="{726864BD-8CD9-4CE5-B8BE-8BBDCF441829}" srcOrd="17" destOrd="0" presId="urn:microsoft.com/office/officeart/2005/8/layout/list1"/>
    <dgm:cxn modelId="{E01800C0-8C0A-4545-8E98-544A7A5EF5D4}" type="presParOf" srcId="{946787F8-8A09-466B-BA93-0D9E62DCD595}" destId="{ED589233-6F97-4940-BD85-C73BFC85FB7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D210C8-02CA-44BA-9046-E136A8A052A8}" type="doc">
      <dgm:prSet loTypeId="urn:microsoft.com/office/officeart/2011/layout/CircleProcess" loCatId="officeonline" qsTypeId="urn:microsoft.com/office/officeart/2005/8/quickstyle/simple1" qsCatId="simple" csTypeId="urn:microsoft.com/office/officeart/2005/8/colors/colorful4" csCatId="colorful" phldr="1"/>
      <dgm:spPr/>
      <dgm:t>
        <a:bodyPr/>
        <a:lstStyle/>
        <a:p>
          <a:endParaRPr lang="en-US"/>
        </a:p>
      </dgm:t>
    </dgm:pt>
    <dgm:pt modelId="{A3B42FB6-63BD-4C42-AF3C-E0D51B37671F}">
      <dgm:prSet phldrT="[Text]"/>
      <dgm:spPr/>
      <dgm:t>
        <a:bodyPr/>
        <a:lstStyle/>
        <a:p>
          <a:pPr>
            <a:lnSpc>
              <a:spcPct val="100000"/>
            </a:lnSpc>
          </a:pPr>
          <a:r>
            <a:rPr lang="en-US" dirty="0"/>
            <a:t>Assessment</a:t>
          </a:r>
        </a:p>
      </dgm:t>
    </dgm:pt>
    <dgm:pt modelId="{6E32FA72-2820-4C74-9CBA-2D9F9FF2BC4D}" type="parTrans" cxnId="{AEB4F21B-9E4D-49DF-8EA3-B11957C4FAC1}">
      <dgm:prSet/>
      <dgm:spPr/>
      <dgm:t>
        <a:bodyPr/>
        <a:lstStyle/>
        <a:p>
          <a:endParaRPr lang="en-US"/>
        </a:p>
      </dgm:t>
    </dgm:pt>
    <dgm:pt modelId="{12CDA2EB-5B78-4AF7-AFDF-34BCF9C4F2B7}" type="sibTrans" cxnId="{AEB4F21B-9E4D-49DF-8EA3-B11957C4FAC1}">
      <dgm:prSet/>
      <dgm:spPr/>
      <dgm:t>
        <a:bodyPr/>
        <a:lstStyle/>
        <a:p>
          <a:endParaRPr lang="en-US"/>
        </a:p>
      </dgm:t>
    </dgm:pt>
    <dgm:pt modelId="{83D06116-C08D-4FFD-A242-21304D8EB39C}">
      <dgm:prSet phldrT="[Text]"/>
      <dgm:spPr/>
      <dgm:t>
        <a:bodyPr/>
        <a:lstStyle/>
        <a:p>
          <a:pPr>
            <a:lnSpc>
              <a:spcPct val="100000"/>
            </a:lnSpc>
          </a:pPr>
          <a:r>
            <a:rPr lang="en-US" dirty="0"/>
            <a:t>Analysis</a:t>
          </a:r>
        </a:p>
      </dgm:t>
    </dgm:pt>
    <dgm:pt modelId="{E2BD0526-847D-41B7-B116-081F078FDEAD}" type="parTrans" cxnId="{E24D4EDA-46A6-415D-9B0B-A3CFD19CEA7F}">
      <dgm:prSet/>
      <dgm:spPr/>
      <dgm:t>
        <a:bodyPr/>
        <a:lstStyle/>
        <a:p>
          <a:endParaRPr lang="en-US"/>
        </a:p>
      </dgm:t>
    </dgm:pt>
    <dgm:pt modelId="{20ED39A9-FF7C-48A6-A3A2-3C42F8121A07}" type="sibTrans" cxnId="{E24D4EDA-46A6-415D-9B0B-A3CFD19CEA7F}">
      <dgm:prSet/>
      <dgm:spPr/>
      <dgm:t>
        <a:bodyPr/>
        <a:lstStyle/>
        <a:p>
          <a:endParaRPr lang="en-US"/>
        </a:p>
      </dgm:t>
    </dgm:pt>
    <dgm:pt modelId="{B39C7F25-5CEB-42C9-AEE8-E8D6F5A26F50}">
      <dgm:prSet phldrT="[Text]"/>
      <dgm:spPr/>
      <dgm:t>
        <a:bodyPr/>
        <a:lstStyle/>
        <a:p>
          <a:pPr>
            <a:lnSpc>
              <a:spcPct val="100000"/>
            </a:lnSpc>
          </a:pPr>
          <a:r>
            <a:rPr lang="en-US" dirty="0"/>
            <a:t>Performance</a:t>
          </a:r>
        </a:p>
      </dgm:t>
    </dgm:pt>
    <dgm:pt modelId="{780AAD40-2300-4A29-A6B7-1D1B32D762F3}" type="parTrans" cxnId="{1F689687-5E6D-46E4-8077-C06A8ED3F2A4}">
      <dgm:prSet/>
      <dgm:spPr/>
      <dgm:t>
        <a:bodyPr/>
        <a:lstStyle/>
        <a:p>
          <a:endParaRPr lang="en-US"/>
        </a:p>
      </dgm:t>
    </dgm:pt>
    <dgm:pt modelId="{43644FE9-005A-49FF-A328-1D9E4D89F9BE}" type="sibTrans" cxnId="{1F689687-5E6D-46E4-8077-C06A8ED3F2A4}">
      <dgm:prSet/>
      <dgm:spPr/>
      <dgm:t>
        <a:bodyPr/>
        <a:lstStyle/>
        <a:p>
          <a:endParaRPr lang="en-US"/>
        </a:p>
      </dgm:t>
    </dgm:pt>
    <dgm:pt modelId="{2BD85EFB-892D-4BE8-9964-40AA772FBD07}">
      <dgm:prSet phldrT="[Text]"/>
      <dgm:spPr/>
      <dgm:t>
        <a:bodyPr/>
        <a:lstStyle/>
        <a:p>
          <a:pPr>
            <a:lnSpc>
              <a:spcPct val="100000"/>
            </a:lnSpc>
          </a:pPr>
          <a:r>
            <a:rPr lang="en-US" dirty="0"/>
            <a:t>Improvement</a:t>
          </a:r>
        </a:p>
      </dgm:t>
    </dgm:pt>
    <dgm:pt modelId="{42319A39-FBDE-47AC-92A8-168265471160}" type="parTrans" cxnId="{057C8DE2-1E19-46DE-B9B1-D4CDF48D7940}">
      <dgm:prSet/>
      <dgm:spPr/>
      <dgm:t>
        <a:bodyPr/>
        <a:lstStyle/>
        <a:p>
          <a:endParaRPr lang="en-US"/>
        </a:p>
      </dgm:t>
    </dgm:pt>
    <dgm:pt modelId="{F855EF0F-B9BE-480B-BC5F-4CE94AC0B780}" type="sibTrans" cxnId="{057C8DE2-1E19-46DE-B9B1-D4CDF48D7940}">
      <dgm:prSet/>
      <dgm:spPr/>
      <dgm:t>
        <a:bodyPr/>
        <a:lstStyle/>
        <a:p>
          <a:endParaRPr lang="en-US"/>
        </a:p>
      </dgm:t>
    </dgm:pt>
    <dgm:pt modelId="{DE17C83B-70C8-41AD-BBC4-7FCD924D84CA}">
      <dgm:prSet phldrT="[Text]"/>
      <dgm:spPr/>
      <dgm:t>
        <a:bodyPr/>
        <a:lstStyle/>
        <a:p>
          <a:pPr>
            <a:lnSpc>
              <a:spcPct val="100000"/>
            </a:lnSpc>
          </a:pPr>
          <a:r>
            <a:rPr lang="en-US" dirty="0"/>
            <a:t>Results</a:t>
          </a:r>
        </a:p>
      </dgm:t>
    </dgm:pt>
    <dgm:pt modelId="{35858C58-7D23-4FF7-9A0D-8EA309022BA4}" type="parTrans" cxnId="{0332EE5A-3D62-49C9-9E46-D8A5B62CAAC3}">
      <dgm:prSet/>
      <dgm:spPr/>
      <dgm:t>
        <a:bodyPr/>
        <a:lstStyle/>
        <a:p>
          <a:endParaRPr lang="en-US"/>
        </a:p>
      </dgm:t>
    </dgm:pt>
    <dgm:pt modelId="{539F24B7-C107-49BC-9FEB-610D8519CB1E}" type="sibTrans" cxnId="{0332EE5A-3D62-49C9-9E46-D8A5B62CAAC3}">
      <dgm:prSet/>
      <dgm:spPr/>
      <dgm:t>
        <a:bodyPr/>
        <a:lstStyle/>
        <a:p>
          <a:endParaRPr lang="en-US"/>
        </a:p>
      </dgm:t>
    </dgm:pt>
    <dgm:pt modelId="{E2B476FA-3412-4728-B743-A18F3769BD84}">
      <dgm:prSet phldrT="[Text]"/>
      <dgm:spPr/>
      <dgm:t>
        <a:bodyPr/>
        <a:lstStyle/>
        <a:p>
          <a:pPr>
            <a:lnSpc>
              <a:spcPct val="100000"/>
            </a:lnSpc>
          </a:pPr>
          <a:r>
            <a:rPr lang="en-US" dirty="0"/>
            <a:t>Feedback</a:t>
          </a:r>
        </a:p>
      </dgm:t>
    </dgm:pt>
    <dgm:pt modelId="{0B77B984-BEF4-4BC2-8C69-7FA5E0B4E2D0}" type="parTrans" cxnId="{D1CC120A-520A-4329-AB0A-A02BBD2A67F6}">
      <dgm:prSet/>
      <dgm:spPr/>
      <dgm:t>
        <a:bodyPr/>
        <a:lstStyle/>
        <a:p>
          <a:endParaRPr lang="en-US"/>
        </a:p>
      </dgm:t>
    </dgm:pt>
    <dgm:pt modelId="{F9DFB069-B4C2-434E-B5A6-887CB1298374}" type="sibTrans" cxnId="{D1CC120A-520A-4329-AB0A-A02BBD2A67F6}">
      <dgm:prSet/>
      <dgm:spPr/>
      <dgm:t>
        <a:bodyPr/>
        <a:lstStyle/>
        <a:p>
          <a:endParaRPr lang="en-US"/>
        </a:p>
      </dgm:t>
    </dgm:pt>
    <dgm:pt modelId="{91258CF6-7BF6-44EE-9096-054B2C99AD40}" type="pres">
      <dgm:prSet presAssocID="{B2D210C8-02CA-44BA-9046-E136A8A052A8}" presName="Name0" presStyleCnt="0">
        <dgm:presLayoutVars>
          <dgm:chMax val="11"/>
          <dgm:chPref val="11"/>
          <dgm:dir/>
          <dgm:resizeHandles/>
        </dgm:presLayoutVars>
      </dgm:prSet>
      <dgm:spPr/>
    </dgm:pt>
    <dgm:pt modelId="{8E1F2957-CE06-468F-8937-12B2DA1C854F}" type="pres">
      <dgm:prSet presAssocID="{E2B476FA-3412-4728-B743-A18F3769BD84}" presName="Accent6" presStyleCnt="0"/>
      <dgm:spPr/>
    </dgm:pt>
    <dgm:pt modelId="{AFE252FD-DBA7-410C-A10D-9D3D1AD9C69B}" type="pres">
      <dgm:prSet presAssocID="{E2B476FA-3412-4728-B743-A18F3769BD84}" presName="Accent" presStyleLbl="node1" presStyleIdx="0" presStyleCnt="6"/>
      <dgm:spPr/>
    </dgm:pt>
    <dgm:pt modelId="{28A2CBDD-8F65-4639-B7D5-92ED71E77B47}" type="pres">
      <dgm:prSet presAssocID="{E2B476FA-3412-4728-B743-A18F3769BD84}" presName="ParentBackground6" presStyleCnt="0"/>
      <dgm:spPr/>
    </dgm:pt>
    <dgm:pt modelId="{C6F13EB7-34DB-4F8E-937E-CEF41974D8CF}" type="pres">
      <dgm:prSet presAssocID="{E2B476FA-3412-4728-B743-A18F3769BD84}" presName="ParentBackground" presStyleLbl="fgAcc1" presStyleIdx="0" presStyleCnt="6"/>
      <dgm:spPr/>
    </dgm:pt>
    <dgm:pt modelId="{43A72E3A-5FF3-4167-8262-B42D66C18FC0}" type="pres">
      <dgm:prSet presAssocID="{E2B476FA-3412-4728-B743-A18F3769BD84}" presName="Parent6" presStyleLbl="revTx" presStyleIdx="0" presStyleCnt="0">
        <dgm:presLayoutVars>
          <dgm:chMax val="1"/>
          <dgm:chPref val="1"/>
          <dgm:bulletEnabled val="1"/>
        </dgm:presLayoutVars>
      </dgm:prSet>
      <dgm:spPr/>
    </dgm:pt>
    <dgm:pt modelId="{C196D833-9FD3-4865-B4F1-AA44085EDE58}" type="pres">
      <dgm:prSet presAssocID="{DE17C83B-70C8-41AD-BBC4-7FCD924D84CA}" presName="Accent5" presStyleCnt="0"/>
      <dgm:spPr/>
    </dgm:pt>
    <dgm:pt modelId="{7944B137-A6B2-4F21-B0BE-D7662875D073}" type="pres">
      <dgm:prSet presAssocID="{DE17C83B-70C8-41AD-BBC4-7FCD924D84CA}" presName="Accent" presStyleLbl="node1" presStyleIdx="1" presStyleCnt="6"/>
      <dgm:spPr/>
    </dgm:pt>
    <dgm:pt modelId="{A5C812E4-FE9C-4799-984E-2B2D736484F7}" type="pres">
      <dgm:prSet presAssocID="{DE17C83B-70C8-41AD-BBC4-7FCD924D84CA}" presName="ParentBackground5" presStyleCnt="0"/>
      <dgm:spPr/>
    </dgm:pt>
    <dgm:pt modelId="{B762AF7D-C6DD-41F6-8E0C-8B62EF6F115C}" type="pres">
      <dgm:prSet presAssocID="{DE17C83B-70C8-41AD-BBC4-7FCD924D84CA}" presName="ParentBackground" presStyleLbl="fgAcc1" presStyleIdx="1" presStyleCnt="6"/>
      <dgm:spPr/>
    </dgm:pt>
    <dgm:pt modelId="{CD453204-8AAC-4121-89CD-B53CECD1E9A2}" type="pres">
      <dgm:prSet presAssocID="{DE17C83B-70C8-41AD-BBC4-7FCD924D84CA}" presName="Parent5" presStyleLbl="revTx" presStyleIdx="0" presStyleCnt="0">
        <dgm:presLayoutVars>
          <dgm:chMax val="1"/>
          <dgm:chPref val="1"/>
          <dgm:bulletEnabled val="1"/>
        </dgm:presLayoutVars>
      </dgm:prSet>
      <dgm:spPr/>
    </dgm:pt>
    <dgm:pt modelId="{A220C8A3-BA4C-4E9E-B123-D818CE41C959}" type="pres">
      <dgm:prSet presAssocID="{2BD85EFB-892D-4BE8-9964-40AA772FBD07}" presName="Accent4" presStyleCnt="0"/>
      <dgm:spPr/>
    </dgm:pt>
    <dgm:pt modelId="{6B6504EB-DB84-440D-AB57-FBF2FC290154}" type="pres">
      <dgm:prSet presAssocID="{2BD85EFB-892D-4BE8-9964-40AA772FBD07}" presName="Accent" presStyleLbl="node1" presStyleIdx="2" presStyleCnt="6"/>
      <dgm:spPr/>
    </dgm:pt>
    <dgm:pt modelId="{4A3A7D46-FE19-4852-9043-11EE64BB7AFE}" type="pres">
      <dgm:prSet presAssocID="{2BD85EFB-892D-4BE8-9964-40AA772FBD07}" presName="ParentBackground4" presStyleCnt="0"/>
      <dgm:spPr/>
    </dgm:pt>
    <dgm:pt modelId="{F91A0386-4A3F-404B-B56F-900EA8A406E3}" type="pres">
      <dgm:prSet presAssocID="{2BD85EFB-892D-4BE8-9964-40AA772FBD07}" presName="ParentBackground" presStyleLbl="fgAcc1" presStyleIdx="2" presStyleCnt="6"/>
      <dgm:spPr/>
    </dgm:pt>
    <dgm:pt modelId="{6920DB6B-214B-45FD-B264-4A96C5C68C05}" type="pres">
      <dgm:prSet presAssocID="{2BD85EFB-892D-4BE8-9964-40AA772FBD07}" presName="Parent4" presStyleLbl="revTx" presStyleIdx="0" presStyleCnt="0">
        <dgm:presLayoutVars>
          <dgm:chMax val="1"/>
          <dgm:chPref val="1"/>
          <dgm:bulletEnabled val="1"/>
        </dgm:presLayoutVars>
      </dgm:prSet>
      <dgm:spPr/>
    </dgm:pt>
    <dgm:pt modelId="{E5B35423-DD1B-4F00-B508-8046205A626B}" type="pres">
      <dgm:prSet presAssocID="{B39C7F25-5CEB-42C9-AEE8-E8D6F5A26F50}" presName="Accent3" presStyleCnt="0"/>
      <dgm:spPr/>
    </dgm:pt>
    <dgm:pt modelId="{2DF8FF34-02D8-44A6-8909-4AA172647839}" type="pres">
      <dgm:prSet presAssocID="{B39C7F25-5CEB-42C9-AEE8-E8D6F5A26F50}" presName="Accent" presStyleLbl="node1" presStyleIdx="3" presStyleCnt="6"/>
      <dgm:spPr/>
    </dgm:pt>
    <dgm:pt modelId="{FEA61049-498C-4E67-8329-50E191968F8A}" type="pres">
      <dgm:prSet presAssocID="{B39C7F25-5CEB-42C9-AEE8-E8D6F5A26F50}" presName="ParentBackground3" presStyleCnt="0"/>
      <dgm:spPr/>
    </dgm:pt>
    <dgm:pt modelId="{5E549DF9-6617-467B-99BE-08FDEA54C934}" type="pres">
      <dgm:prSet presAssocID="{B39C7F25-5CEB-42C9-AEE8-E8D6F5A26F50}" presName="ParentBackground" presStyleLbl="fgAcc1" presStyleIdx="3" presStyleCnt="6"/>
      <dgm:spPr/>
    </dgm:pt>
    <dgm:pt modelId="{A0AE7C96-2BA1-44FD-B69A-866CD6BD2E0A}" type="pres">
      <dgm:prSet presAssocID="{B39C7F25-5CEB-42C9-AEE8-E8D6F5A26F50}" presName="Parent3" presStyleLbl="revTx" presStyleIdx="0" presStyleCnt="0">
        <dgm:presLayoutVars>
          <dgm:chMax val="1"/>
          <dgm:chPref val="1"/>
          <dgm:bulletEnabled val="1"/>
        </dgm:presLayoutVars>
      </dgm:prSet>
      <dgm:spPr/>
    </dgm:pt>
    <dgm:pt modelId="{44E49DCE-FC37-42A7-B8BA-1C1574EB26C9}" type="pres">
      <dgm:prSet presAssocID="{83D06116-C08D-4FFD-A242-21304D8EB39C}" presName="Accent2" presStyleCnt="0"/>
      <dgm:spPr/>
    </dgm:pt>
    <dgm:pt modelId="{1A0154C0-211A-42B1-8B2E-51664A251E20}" type="pres">
      <dgm:prSet presAssocID="{83D06116-C08D-4FFD-A242-21304D8EB39C}" presName="Accent" presStyleLbl="node1" presStyleIdx="4" presStyleCnt="6"/>
      <dgm:spPr/>
    </dgm:pt>
    <dgm:pt modelId="{5A5DFF12-6ED1-48CD-8029-12342A33B6FD}" type="pres">
      <dgm:prSet presAssocID="{83D06116-C08D-4FFD-A242-21304D8EB39C}" presName="ParentBackground2" presStyleCnt="0"/>
      <dgm:spPr/>
    </dgm:pt>
    <dgm:pt modelId="{4B59E667-F602-4F94-A29F-96C72B659C85}" type="pres">
      <dgm:prSet presAssocID="{83D06116-C08D-4FFD-A242-21304D8EB39C}" presName="ParentBackground" presStyleLbl="fgAcc1" presStyleIdx="4" presStyleCnt="6"/>
      <dgm:spPr/>
    </dgm:pt>
    <dgm:pt modelId="{26F1DEFD-7447-47E9-ADF9-83A941605E22}" type="pres">
      <dgm:prSet presAssocID="{83D06116-C08D-4FFD-A242-21304D8EB39C}" presName="Parent2" presStyleLbl="revTx" presStyleIdx="0" presStyleCnt="0">
        <dgm:presLayoutVars>
          <dgm:chMax val="1"/>
          <dgm:chPref val="1"/>
          <dgm:bulletEnabled val="1"/>
        </dgm:presLayoutVars>
      </dgm:prSet>
      <dgm:spPr/>
    </dgm:pt>
    <dgm:pt modelId="{DD9C9001-1FAA-49ED-988D-A2245FD742BF}" type="pres">
      <dgm:prSet presAssocID="{A3B42FB6-63BD-4C42-AF3C-E0D51B37671F}" presName="Accent1" presStyleCnt="0"/>
      <dgm:spPr/>
    </dgm:pt>
    <dgm:pt modelId="{99E49161-D67C-489D-8E49-F9BE5F190E83}" type="pres">
      <dgm:prSet presAssocID="{A3B42FB6-63BD-4C42-AF3C-E0D51B37671F}" presName="Accent" presStyleLbl="node1" presStyleIdx="5" presStyleCnt="6"/>
      <dgm:spPr/>
    </dgm:pt>
    <dgm:pt modelId="{265E38AD-0C0D-4EA0-958B-10BC92B35618}" type="pres">
      <dgm:prSet presAssocID="{A3B42FB6-63BD-4C42-AF3C-E0D51B37671F}" presName="ParentBackground1" presStyleCnt="0"/>
      <dgm:spPr/>
    </dgm:pt>
    <dgm:pt modelId="{0B2651E2-D09C-4ED3-BF82-B10F614CE927}" type="pres">
      <dgm:prSet presAssocID="{A3B42FB6-63BD-4C42-AF3C-E0D51B37671F}" presName="ParentBackground" presStyleLbl="fgAcc1" presStyleIdx="5" presStyleCnt="6"/>
      <dgm:spPr/>
    </dgm:pt>
    <dgm:pt modelId="{3E7000CE-10EA-4E52-AA78-068CAE41BA84}" type="pres">
      <dgm:prSet presAssocID="{A3B42FB6-63BD-4C42-AF3C-E0D51B37671F}" presName="Parent1" presStyleLbl="revTx" presStyleIdx="0" presStyleCnt="0">
        <dgm:presLayoutVars>
          <dgm:chMax val="1"/>
          <dgm:chPref val="1"/>
          <dgm:bulletEnabled val="1"/>
        </dgm:presLayoutVars>
      </dgm:prSet>
      <dgm:spPr/>
    </dgm:pt>
  </dgm:ptLst>
  <dgm:cxnLst>
    <dgm:cxn modelId="{87E27B05-FADC-4472-9206-9C302D3FE0EB}" type="presOf" srcId="{DE17C83B-70C8-41AD-BBC4-7FCD924D84CA}" destId="{CD453204-8AAC-4121-89CD-B53CECD1E9A2}" srcOrd="1" destOrd="0" presId="urn:microsoft.com/office/officeart/2011/layout/CircleProcess"/>
    <dgm:cxn modelId="{D1CC120A-520A-4329-AB0A-A02BBD2A67F6}" srcId="{B2D210C8-02CA-44BA-9046-E136A8A052A8}" destId="{E2B476FA-3412-4728-B743-A18F3769BD84}" srcOrd="5" destOrd="0" parTransId="{0B77B984-BEF4-4BC2-8C69-7FA5E0B4E2D0}" sibTransId="{F9DFB069-B4C2-434E-B5A6-887CB1298374}"/>
    <dgm:cxn modelId="{AEB4F21B-9E4D-49DF-8EA3-B11957C4FAC1}" srcId="{B2D210C8-02CA-44BA-9046-E136A8A052A8}" destId="{A3B42FB6-63BD-4C42-AF3C-E0D51B37671F}" srcOrd="0" destOrd="0" parTransId="{6E32FA72-2820-4C74-9CBA-2D9F9FF2BC4D}" sibTransId="{12CDA2EB-5B78-4AF7-AFDF-34BCF9C4F2B7}"/>
    <dgm:cxn modelId="{81882636-2419-4F7D-9913-33F94DFA3517}" type="presOf" srcId="{83D06116-C08D-4FFD-A242-21304D8EB39C}" destId="{26F1DEFD-7447-47E9-ADF9-83A941605E22}" srcOrd="1" destOrd="0" presId="urn:microsoft.com/office/officeart/2011/layout/CircleProcess"/>
    <dgm:cxn modelId="{2E5D7639-C86A-48C4-BD40-60FCF31845E2}" type="presOf" srcId="{E2B476FA-3412-4728-B743-A18F3769BD84}" destId="{C6F13EB7-34DB-4F8E-937E-CEF41974D8CF}" srcOrd="0" destOrd="0" presId="urn:microsoft.com/office/officeart/2011/layout/CircleProcess"/>
    <dgm:cxn modelId="{E29E5D67-77BF-4A95-A7EC-8A0B6CFFD323}" type="presOf" srcId="{2BD85EFB-892D-4BE8-9964-40AA772FBD07}" destId="{6920DB6B-214B-45FD-B264-4A96C5C68C05}" srcOrd="1" destOrd="0" presId="urn:microsoft.com/office/officeart/2011/layout/CircleProcess"/>
    <dgm:cxn modelId="{1462706B-4887-4511-8CDD-3318B9DD2958}" type="presOf" srcId="{A3B42FB6-63BD-4C42-AF3C-E0D51B37671F}" destId="{3E7000CE-10EA-4E52-AA78-068CAE41BA84}" srcOrd="1" destOrd="0" presId="urn:microsoft.com/office/officeart/2011/layout/CircleProcess"/>
    <dgm:cxn modelId="{A81A756F-985E-4250-8490-5217587D142B}" type="presOf" srcId="{B39C7F25-5CEB-42C9-AEE8-E8D6F5A26F50}" destId="{A0AE7C96-2BA1-44FD-B69A-866CD6BD2E0A}" srcOrd="1" destOrd="0" presId="urn:microsoft.com/office/officeart/2011/layout/CircleProcess"/>
    <dgm:cxn modelId="{A4841150-6AFD-4260-9EA9-D70AF8965596}" type="presOf" srcId="{B2D210C8-02CA-44BA-9046-E136A8A052A8}" destId="{91258CF6-7BF6-44EE-9096-054B2C99AD40}" srcOrd="0" destOrd="0" presId="urn:microsoft.com/office/officeart/2011/layout/CircleProcess"/>
    <dgm:cxn modelId="{0B6C3B53-93F2-4ECE-A6F5-4C20EB43BB02}" type="presOf" srcId="{E2B476FA-3412-4728-B743-A18F3769BD84}" destId="{43A72E3A-5FF3-4167-8262-B42D66C18FC0}" srcOrd="1" destOrd="0" presId="urn:microsoft.com/office/officeart/2011/layout/CircleProcess"/>
    <dgm:cxn modelId="{0332EE5A-3D62-49C9-9E46-D8A5B62CAAC3}" srcId="{B2D210C8-02CA-44BA-9046-E136A8A052A8}" destId="{DE17C83B-70C8-41AD-BBC4-7FCD924D84CA}" srcOrd="4" destOrd="0" parTransId="{35858C58-7D23-4FF7-9A0D-8EA309022BA4}" sibTransId="{539F24B7-C107-49BC-9FEB-610D8519CB1E}"/>
    <dgm:cxn modelId="{1F689687-5E6D-46E4-8077-C06A8ED3F2A4}" srcId="{B2D210C8-02CA-44BA-9046-E136A8A052A8}" destId="{B39C7F25-5CEB-42C9-AEE8-E8D6F5A26F50}" srcOrd="2" destOrd="0" parTransId="{780AAD40-2300-4A29-A6B7-1D1B32D762F3}" sibTransId="{43644FE9-005A-49FF-A328-1D9E4D89F9BE}"/>
    <dgm:cxn modelId="{D5365C8B-A98A-47B7-AC03-E73477B5820A}" type="presOf" srcId="{B39C7F25-5CEB-42C9-AEE8-E8D6F5A26F50}" destId="{5E549DF9-6617-467B-99BE-08FDEA54C934}" srcOrd="0" destOrd="0" presId="urn:microsoft.com/office/officeart/2011/layout/CircleProcess"/>
    <dgm:cxn modelId="{699B0A9B-DD4E-4469-950B-641EBC73B4C5}" type="presOf" srcId="{A3B42FB6-63BD-4C42-AF3C-E0D51B37671F}" destId="{0B2651E2-D09C-4ED3-BF82-B10F614CE927}" srcOrd="0" destOrd="0" presId="urn:microsoft.com/office/officeart/2011/layout/CircleProcess"/>
    <dgm:cxn modelId="{95807BB6-58C6-4758-A17A-8F53CEA2F10B}" type="presOf" srcId="{83D06116-C08D-4FFD-A242-21304D8EB39C}" destId="{4B59E667-F602-4F94-A29F-96C72B659C85}" srcOrd="0" destOrd="0" presId="urn:microsoft.com/office/officeart/2011/layout/CircleProcess"/>
    <dgm:cxn modelId="{E24D4EDA-46A6-415D-9B0B-A3CFD19CEA7F}" srcId="{B2D210C8-02CA-44BA-9046-E136A8A052A8}" destId="{83D06116-C08D-4FFD-A242-21304D8EB39C}" srcOrd="1" destOrd="0" parTransId="{E2BD0526-847D-41B7-B116-081F078FDEAD}" sibTransId="{20ED39A9-FF7C-48A6-A3A2-3C42F8121A07}"/>
    <dgm:cxn modelId="{057C8DE2-1E19-46DE-B9B1-D4CDF48D7940}" srcId="{B2D210C8-02CA-44BA-9046-E136A8A052A8}" destId="{2BD85EFB-892D-4BE8-9964-40AA772FBD07}" srcOrd="3" destOrd="0" parTransId="{42319A39-FBDE-47AC-92A8-168265471160}" sibTransId="{F855EF0F-B9BE-480B-BC5F-4CE94AC0B780}"/>
    <dgm:cxn modelId="{6A2C54EB-5C0E-4396-B298-E16946877EFD}" type="presOf" srcId="{DE17C83B-70C8-41AD-BBC4-7FCD924D84CA}" destId="{B762AF7D-C6DD-41F6-8E0C-8B62EF6F115C}" srcOrd="0" destOrd="0" presId="urn:microsoft.com/office/officeart/2011/layout/CircleProcess"/>
    <dgm:cxn modelId="{269B40F5-A8D7-4DE7-AC05-857FC2AAB15B}" type="presOf" srcId="{2BD85EFB-892D-4BE8-9964-40AA772FBD07}" destId="{F91A0386-4A3F-404B-B56F-900EA8A406E3}" srcOrd="0" destOrd="0" presId="urn:microsoft.com/office/officeart/2011/layout/CircleProcess"/>
    <dgm:cxn modelId="{710A422F-D39A-45EC-82E0-689EB319EF97}" type="presParOf" srcId="{91258CF6-7BF6-44EE-9096-054B2C99AD40}" destId="{8E1F2957-CE06-468F-8937-12B2DA1C854F}" srcOrd="0" destOrd="0" presId="urn:microsoft.com/office/officeart/2011/layout/CircleProcess"/>
    <dgm:cxn modelId="{F17C796D-DAC6-4308-B6E6-34270B175018}" type="presParOf" srcId="{8E1F2957-CE06-468F-8937-12B2DA1C854F}" destId="{AFE252FD-DBA7-410C-A10D-9D3D1AD9C69B}" srcOrd="0" destOrd="0" presId="urn:microsoft.com/office/officeart/2011/layout/CircleProcess"/>
    <dgm:cxn modelId="{A4BB8F43-F736-4C2B-AC51-E9BD0CD31BBA}" type="presParOf" srcId="{91258CF6-7BF6-44EE-9096-054B2C99AD40}" destId="{28A2CBDD-8F65-4639-B7D5-92ED71E77B47}" srcOrd="1" destOrd="0" presId="urn:microsoft.com/office/officeart/2011/layout/CircleProcess"/>
    <dgm:cxn modelId="{4C602B27-D4FC-4BAF-8EA1-757041A13A41}" type="presParOf" srcId="{28A2CBDD-8F65-4639-B7D5-92ED71E77B47}" destId="{C6F13EB7-34DB-4F8E-937E-CEF41974D8CF}" srcOrd="0" destOrd="0" presId="urn:microsoft.com/office/officeart/2011/layout/CircleProcess"/>
    <dgm:cxn modelId="{CC93DCB8-6909-41DF-8025-F7862F67015B}" type="presParOf" srcId="{91258CF6-7BF6-44EE-9096-054B2C99AD40}" destId="{43A72E3A-5FF3-4167-8262-B42D66C18FC0}" srcOrd="2" destOrd="0" presId="urn:microsoft.com/office/officeart/2011/layout/CircleProcess"/>
    <dgm:cxn modelId="{98DDBD27-1010-4C1A-96A6-6B916DBAB4BE}" type="presParOf" srcId="{91258CF6-7BF6-44EE-9096-054B2C99AD40}" destId="{C196D833-9FD3-4865-B4F1-AA44085EDE58}" srcOrd="3" destOrd="0" presId="urn:microsoft.com/office/officeart/2011/layout/CircleProcess"/>
    <dgm:cxn modelId="{3AB4571E-E1B2-45BD-92B3-872F1601DBCB}" type="presParOf" srcId="{C196D833-9FD3-4865-B4F1-AA44085EDE58}" destId="{7944B137-A6B2-4F21-B0BE-D7662875D073}" srcOrd="0" destOrd="0" presId="urn:microsoft.com/office/officeart/2011/layout/CircleProcess"/>
    <dgm:cxn modelId="{D49C5093-B93E-4EA5-BA5C-C56495CCD482}" type="presParOf" srcId="{91258CF6-7BF6-44EE-9096-054B2C99AD40}" destId="{A5C812E4-FE9C-4799-984E-2B2D736484F7}" srcOrd="4" destOrd="0" presId="urn:microsoft.com/office/officeart/2011/layout/CircleProcess"/>
    <dgm:cxn modelId="{72B7D304-4548-4B61-A796-F899F8ECBCD2}" type="presParOf" srcId="{A5C812E4-FE9C-4799-984E-2B2D736484F7}" destId="{B762AF7D-C6DD-41F6-8E0C-8B62EF6F115C}" srcOrd="0" destOrd="0" presId="urn:microsoft.com/office/officeart/2011/layout/CircleProcess"/>
    <dgm:cxn modelId="{47434D5D-BD43-403D-A0E2-3117CB0E70FD}" type="presParOf" srcId="{91258CF6-7BF6-44EE-9096-054B2C99AD40}" destId="{CD453204-8AAC-4121-89CD-B53CECD1E9A2}" srcOrd="5" destOrd="0" presId="urn:microsoft.com/office/officeart/2011/layout/CircleProcess"/>
    <dgm:cxn modelId="{49586438-A793-4EED-B8CD-21ACDB34C0A2}" type="presParOf" srcId="{91258CF6-7BF6-44EE-9096-054B2C99AD40}" destId="{A220C8A3-BA4C-4E9E-B123-D818CE41C959}" srcOrd="6" destOrd="0" presId="urn:microsoft.com/office/officeart/2011/layout/CircleProcess"/>
    <dgm:cxn modelId="{2AAFFDE9-8C50-4D90-8F89-FF1C6115558C}" type="presParOf" srcId="{A220C8A3-BA4C-4E9E-B123-D818CE41C959}" destId="{6B6504EB-DB84-440D-AB57-FBF2FC290154}" srcOrd="0" destOrd="0" presId="urn:microsoft.com/office/officeart/2011/layout/CircleProcess"/>
    <dgm:cxn modelId="{EC74CCAD-07D3-49B7-ACCE-093343EC4D2F}" type="presParOf" srcId="{91258CF6-7BF6-44EE-9096-054B2C99AD40}" destId="{4A3A7D46-FE19-4852-9043-11EE64BB7AFE}" srcOrd="7" destOrd="0" presId="urn:microsoft.com/office/officeart/2011/layout/CircleProcess"/>
    <dgm:cxn modelId="{985BFB11-18D0-4432-AD29-3B30F99AF16D}" type="presParOf" srcId="{4A3A7D46-FE19-4852-9043-11EE64BB7AFE}" destId="{F91A0386-4A3F-404B-B56F-900EA8A406E3}" srcOrd="0" destOrd="0" presId="urn:microsoft.com/office/officeart/2011/layout/CircleProcess"/>
    <dgm:cxn modelId="{EFF98B09-91EE-47FA-86D9-8E9D6F44335D}" type="presParOf" srcId="{91258CF6-7BF6-44EE-9096-054B2C99AD40}" destId="{6920DB6B-214B-45FD-B264-4A96C5C68C05}" srcOrd="8" destOrd="0" presId="urn:microsoft.com/office/officeart/2011/layout/CircleProcess"/>
    <dgm:cxn modelId="{D594FFB1-3A4D-4E97-B3B5-48359D96000E}" type="presParOf" srcId="{91258CF6-7BF6-44EE-9096-054B2C99AD40}" destId="{E5B35423-DD1B-4F00-B508-8046205A626B}" srcOrd="9" destOrd="0" presId="urn:microsoft.com/office/officeart/2011/layout/CircleProcess"/>
    <dgm:cxn modelId="{2F03D19D-CF61-4187-BCFA-1A21150147ED}" type="presParOf" srcId="{E5B35423-DD1B-4F00-B508-8046205A626B}" destId="{2DF8FF34-02D8-44A6-8909-4AA172647839}" srcOrd="0" destOrd="0" presId="urn:microsoft.com/office/officeart/2011/layout/CircleProcess"/>
    <dgm:cxn modelId="{B7F085AC-C1DF-465F-BCBE-639A3CF71F24}" type="presParOf" srcId="{91258CF6-7BF6-44EE-9096-054B2C99AD40}" destId="{FEA61049-498C-4E67-8329-50E191968F8A}" srcOrd="10" destOrd="0" presId="urn:microsoft.com/office/officeart/2011/layout/CircleProcess"/>
    <dgm:cxn modelId="{ACCE9A6B-48C2-406F-A5EC-8B46CEBB4ECC}" type="presParOf" srcId="{FEA61049-498C-4E67-8329-50E191968F8A}" destId="{5E549DF9-6617-467B-99BE-08FDEA54C934}" srcOrd="0" destOrd="0" presId="urn:microsoft.com/office/officeart/2011/layout/CircleProcess"/>
    <dgm:cxn modelId="{1531620E-35A7-4397-A82E-95C01D6F48D5}" type="presParOf" srcId="{91258CF6-7BF6-44EE-9096-054B2C99AD40}" destId="{A0AE7C96-2BA1-44FD-B69A-866CD6BD2E0A}" srcOrd="11" destOrd="0" presId="urn:microsoft.com/office/officeart/2011/layout/CircleProcess"/>
    <dgm:cxn modelId="{AA2BB5C7-0327-4306-A8C7-2E827FB9B9ED}" type="presParOf" srcId="{91258CF6-7BF6-44EE-9096-054B2C99AD40}" destId="{44E49DCE-FC37-42A7-B8BA-1C1574EB26C9}" srcOrd="12" destOrd="0" presId="urn:microsoft.com/office/officeart/2011/layout/CircleProcess"/>
    <dgm:cxn modelId="{B8DED6CD-2BED-45F0-A97E-E628E873C66C}" type="presParOf" srcId="{44E49DCE-FC37-42A7-B8BA-1C1574EB26C9}" destId="{1A0154C0-211A-42B1-8B2E-51664A251E20}" srcOrd="0" destOrd="0" presId="urn:microsoft.com/office/officeart/2011/layout/CircleProcess"/>
    <dgm:cxn modelId="{DB7F24AE-3E0B-4166-AB99-0168014666E0}" type="presParOf" srcId="{91258CF6-7BF6-44EE-9096-054B2C99AD40}" destId="{5A5DFF12-6ED1-48CD-8029-12342A33B6FD}" srcOrd="13" destOrd="0" presId="urn:microsoft.com/office/officeart/2011/layout/CircleProcess"/>
    <dgm:cxn modelId="{43302E74-B500-407C-8931-852DC9CE7A29}" type="presParOf" srcId="{5A5DFF12-6ED1-48CD-8029-12342A33B6FD}" destId="{4B59E667-F602-4F94-A29F-96C72B659C85}" srcOrd="0" destOrd="0" presId="urn:microsoft.com/office/officeart/2011/layout/CircleProcess"/>
    <dgm:cxn modelId="{DEE37FA0-737B-4886-B7B9-E20CF42F409C}" type="presParOf" srcId="{91258CF6-7BF6-44EE-9096-054B2C99AD40}" destId="{26F1DEFD-7447-47E9-ADF9-83A941605E22}" srcOrd="14" destOrd="0" presId="urn:microsoft.com/office/officeart/2011/layout/CircleProcess"/>
    <dgm:cxn modelId="{609BD59D-CE96-40CB-845C-413455135154}" type="presParOf" srcId="{91258CF6-7BF6-44EE-9096-054B2C99AD40}" destId="{DD9C9001-1FAA-49ED-988D-A2245FD742BF}" srcOrd="15" destOrd="0" presId="urn:microsoft.com/office/officeart/2011/layout/CircleProcess"/>
    <dgm:cxn modelId="{B0F1C12D-37E9-48EE-994A-49C42F7D9BFE}" type="presParOf" srcId="{DD9C9001-1FAA-49ED-988D-A2245FD742BF}" destId="{99E49161-D67C-489D-8E49-F9BE5F190E83}" srcOrd="0" destOrd="0" presId="urn:microsoft.com/office/officeart/2011/layout/CircleProcess"/>
    <dgm:cxn modelId="{CE5226AD-4FA1-477C-B08A-CF7893EF3A9B}" type="presParOf" srcId="{91258CF6-7BF6-44EE-9096-054B2C99AD40}" destId="{265E38AD-0C0D-4EA0-958B-10BC92B35618}" srcOrd="16" destOrd="0" presId="urn:microsoft.com/office/officeart/2011/layout/CircleProcess"/>
    <dgm:cxn modelId="{95FC48D8-17DE-48EC-9507-66E7EE1CF9A4}" type="presParOf" srcId="{265E38AD-0C0D-4EA0-958B-10BC92B35618}" destId="{0B2651E2-D09C-4ED3-BF82-B10F614CE927}" srcOrd="0" destOrd="0" presId="urn:microsoft.com/office/officeart/2011/layout/CircleProcess"/>
    <dgm:cxn modelId="{95F7E540-DD61-4A11-8099-F6AFF8E1DA09}" type="presParOf" srcId="{91258CF6-7BF6-44EE-9096-054B2C99AD40}" destId="{3E7000CE-10EA-4E52-AA78-068CAE41BA84}"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8D99D-9843-4CA7-94BD-176FCDF4C3D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07D644C-518C-49A6-9A28-38C532A1E06A}">
      <dgm:prSet phldrT="[Text]"/>
      <dgm:spPr/>
      <dgm:t>
        <a:bodyPr/>
        <a:lstStyle/>
        <a:p>
          <a:r>
            <a:rPr lang="en-US" b="1" dirty="0">
              <a:solidFill>
                <a:schemeClr val="tx1"/>
              </a:solidFill>
            </a:rPr>
            <a:t>BEHAVIOR</a:t>
          </a:r>
        </a:p>
      </dgm:t>
    </dgm:pt>
    <dgm:pt modelId="{68EE5295-2259-44CC-B90A-30FC59AECADB}" type="parTrans" cxnId="{2A82C242-F2C4-459B-877A-E581CE696117}">
      <dgm:prSet/>
      <dgm:spPr/>
      <dgm:t>
        <a:bodyPr/>
        <a:lstStyle/>
        <a:p>
          <a:endParaRPr lang="en-US">
            <a:solidFill>
              <a:schemeClr val="tx1"/>
            </a:solidFill>
          </a:endParaRPr>
        </a:p>
      </dgm:t>
    </dgm:pt>
    <dgm:pt modelId="{79D72E35-1333-4185-9FB9-830F7FAFE522}" type="sibTrans" cxnId="{2A82C242-F2C4-459B-877A-E581CE696117}">
      <dgm:prSet/>
      <dgm:spPr/>
      <dgm:t>
        <a:bodyPr/>
        <a:lstStyle/>
        <a:p>
          <a:endParaRPr lang="en-US">
            <a:solidFill>
              <a:schemeClr val="tx1"/>
            </a:solidFill>
          </a:endParaRPr>
        </a:p>
      </dgm:t>
    </dgm:pt>
    <dgm:pt modelId="{7C855025-2F8A-4647-B6C7-01D19E3506A4}">
      <dgm:prSet phldrT="[Text]"/>
      <dgm:spPr/>
      <dgm:t>
        <a:bodyPr/>
        <a:lstStyle/>
        <a:p>
          <a:r>
            <a:rPr lang="en-US" b="1" dirty="0">
              <a:solidFill>
                <a:schemeClr val="tx1"/>
              </a:solidFill>
            </a:rPr>
            <a:t>CONFIDENTIALITY BREACH</a:t>
          </a:r>
        </a:p>
      </dgm:t>
    </dgm:pt>
    <dgm:pt modelId="{CABE2038-3C89-4D6F-84A9-70D0134F56C8}" type="parTrans" cxnId="{01A0A64E-C981-4E73-9CB9-C9A5D7C64184}">
      <dgm:prSet/>
      <dgm:spPr/>
      <dgm:t>
        <a:bodyPr/>
        <a:lstStyle/>
        <a:p>
          <a:endParaRPr lang="en-US">
            <a:solidFill>
              <a:schemeClr val="tx1"/>
            </a:solidFill>
          </a:endParaRPr>
        </a:p>
      </dgm:t>
    </dgm:pt>
    <dgm:pt modelId="{20ADD042-2FAF-476C-BA6C-3FAE06E5DDB5}" type="sibTrans" cxnId="{01A0A64E-C981-4E73-9CB9-C9A5D7C64184}">
      <dgm:prSet/>
      <dgm:spPr/>
      <dgm:t>
        <a:bodyPr/>
        <a:lstStyle/>
        <a:p>
          <a:endParaRPr lang="en-US">
            <a:solidFill>
              <a:schemeClr val="tx1"/>
            </a:solidFill>
          </a:endParaRPr>
        </a:p>
      </dgm:t>
    </dgm:pt>
    <dgm:pt modelId="{8BE6FF79-DF76-438F-8B8B-3156541C9ABB}">
      <dgm:prSet phldrT="[Text]"/>
      <dgm:spPr/>
      <dgm:t>
        <a:bodyPr/>
        <a:lstStyle/>
        <a:p>
          <a:r>
            <a:rPr lang="en-US" b="1" dirty="0">
              <a:solidFill>
                <a:schemeClr val="tx1"/>
              </a:solidFill>
            </a:rPr>
            <a:t>ELOPEMENT</a:t>
          </a:r>
        </a:p>
      </dgm:t>
    </dgm:pt>
    <dgm:pt modelId="{2402CD7B-2F9B-4F2B-8292-6FEF028FB068}" type="parTrans" cxnId="{4808578D-3795-4922-B90F-6AC3586E62C6}">
      <dgm:prSet/>
      <dgm:spPr/>
      <dgm:t>
        <a:bodyPr/>
        <a:lstStyle/>
        <a:p>
          <a:endParaRPr lang="en-US">
            <a:solidFill>
              <a:schemeClr val="tx1"/>
            </a:solidFill>
          </a:endParaRPr>
        </a:p>
      </dgm:t>
    </dgm:pt>
    <dgm:pt modelId="{CB2A078F-41DD-4599-943A-8AA1DAD26EEC}" type="sibTrans" cxnId="{4808578D-3795-4922-B90F-6AC3586E62C6}">
      <dgm:prSet/>
      <dgm:spPr/>
      <dgm:t>
        <a:bodyPr/>
        <a:lstStyle/>
        <a:p>
          <a:endParaRPr lang="en-US">
            <a:solidFill>
              <a:schemeClr val="tx1"/>
            </a:solidFill>
          </a:endParaRPr>
        </a:p>
      </dgm:t>
    </dgm:pt>
    <dgm:pt modelId="{B2CB118D-C02B-4B5A-90CB-6890A0EC707F}">
      <dgm:prSet phldrT="[Text]"/>
      <dgm:spPr/>
      <dgm:t>
        <a:bodyPr/>
        <a:lstStyle/>
        <a:p>
          <a:r>
            <a:rPr lang="en-US" b="1" dirty="0">
              <a:solidFill>
                <a:schemeClr val="tx1"/>
              </a:solidFill>
            </a:rPr>
            <a:t>ENVIRONMENTAL</a:t>
          </a:r>
        </a:p>
      </dgm:t>
    </dgm:pt>
    <dgm:pt modelId="{54A8E0D0-B200-4858-9CDD-45BF4232A7F1}" type="parTrans" cxnId="{3F736F43-930A-4070-9008-1A94B15C1790}">
      <dgm:prSet/>
      <dgm:spPr/>
      <dgm:t>
        <a:bodyPr/>
        <a:lstStyle/>
        <a:p>
          <a:endParaRPr lang="en-US">
            <a:solidFill>
              <a:schemeClr val="tx1"/>
            </a:solidFill>
          </a:endParaRPr>
        </a:p>
      </dgm:t>
    </dgm:pt>
    <dgm:pt modelId="{89425255-8019-49DF-9FD9-C3EA83F00219}" type="sibTrans" cxnId="{3F736F43-930A-4070-9008-1A94B15C1790}">
      <dgm:prSet/>
      <dgm:spPr/>
      <dgm:t>
        <a:bodyPr/>
        <a:lstStyle/>
        <a:p>
          <a:endParaRPr lang="en-US">
            <a:solidFill>
              <a:schemeClr val="tx1"/>
            </a:solidFill>
          </a:endParaRPr>
        </a:p>
      </dgm:t>
    </dgm:pt>
    <dgm:pt modelId="{6E63C3DB-0382-4381-A31D-86BE97837CA5}">
      <dgm:prSet phldrT="[Text]"/>
      <dgm:spPr/>
      <dgm:t>
        <a:bodyPr/>
        <a:lstStyle/>
        <a:p>
          <a:r>
            <a:rPr lang="en-US" b="1" dirty="0">
              <a:solidFill>
                <a:schemeClr val="tx1"/>
              </a:solidFill>
            </a:rPr>
            <a:t>ILLNESS OR INJURY</a:t>
          </a:r>
        </a:p>
      </dgm:t>
    </dgm:pt>
    <dgm:pt modelId="{83CF9A86-52A3-4BCA-BC4C-AA432E84012A}" type="parTrans" cxnId="{F54F677B-CD7D-4DE5-B9FC-400F2FF4E012}">
      <dgm:prSet/>
      <dgm:spPr/>
      <dgm:t>
        <a:bodyPr/>
        <a:lstStyle/>
        <a:p>
          <a:endParaRPr lang="en-US">
            <a:solidFill>
              <a:schemeClr val="tx1"/>
            </a:solidFill>
          </a:endParaRPr>
        </a:p>
      </dgm:t>
    </dgm:pt>
    <dgm:pt modelId="{162C5284-D19A-43EF-98E4-96D08B775ECB}" type="sibTrans" cxnId="{F54F677B-CD7D-4DE5-B9FC-400F2FF4E012}">
      <dgm:prSet/>
      <dgm:spPr/>
      <dgm:t>
        <a:bodyPr/>
        <a:lstStyle/>
        <a:p>
          <a:endParaRPr lang="en-US">
            <a:solidFill>
              <a:schemeClr val="tx1"/>
            </a:solidFill>
          </a:endParaRPr>
        </a:p>
      </dgm:t>
    </dgm:pt>
    <dgm:pt modelId="{39D368A8-327C-4169-AC86-FB3B8DDED26D}">
      <dgm:prSet phldrT="[Text]"/>
      <dgm:spPr/>
      <dgm:t>
        <a:bodyPr/>
        <a:lstStyle/>
        <a:p>
          <a:r>
            <a:rPr lang="en-US" b="1" dirty="0">
              <a:solidFill>
                <a:schemeClr val="tx1"/>
              </a:solidFill>
            </a:rPr>
            <a:t>DEATH</a:t>
          </a:r>
        </a:p>
      </dgm:t>
    </dgm:pt>
    <dgm:pt modelId="{4E31FD72-4820-4B9F-9888-5FDCBC2CFE0E}" type="parTrans" cxnId="{4BA3A50C-BE8C-4A1F-85DA-543DCDBBBBE8}">
      <dgm:prSet/>
      <dgm:spPr/>
      <dgm:t>
        <a:bodyPr/>
        <a:lstStyle/>
        <a:p>
          <a:endParaRPr lang="en-US">
            <a:solidFill>
              <a:schemeClr val="tx1"/>
            </a:solidFill>
          </a:endParaRPr>
        </a:p>
      </dgm:t>
    </dgm:pt>
    <dgm:pt modelId="{631A0A83-5ABB-4AC5-8CE0-1297A3749E0B}" type="sibTrans" cxnId="{4BA3A50C-BE8C-4A1F-85DA-543DCDBBBBE8}">
      <dgm:prSet/>
      <dgm:spPr/>
      <dgm:t>
        <a:bodyPr/>
        <a:lstStyle/>
        <a:p>
          <a:endParaRPr lang="en-US">
            <a:solidFill>
              <a:schemeClr val="tx1"/>
            </a:solidFill>
          </a:endParaRPr>
        </a:p>
      </dgm:t>
    </dgm:pt>
    <dgm:pt modelId="{B0783AAE-9962-458A-86C0-C375468B5AD3}">
      <dgm:prSet phldrT="[Text]"/>
      <dgm:spPr/>
      <dgm:t>
        <a:bodyPr/>
        <a:lstStyle/>
        <a:p>
          <a:r>
            <a:rPr lang="en-US" b="1" dirty="0">
              <a:solidFill>
                <a:schemeClr val="tx1"/>
              </a:solidFill>
            </a:rPr>
            <a:t>MEDICATION</a:t>
          </a:r>
        </a:p>
      </dgm:t>
    </dgm:pt>
    <dgm:pt modelId="{DDDAE542-0691-4A83-8C1C-9C619BC57D5C}" type="parTrans" cxnId="{8499661C-93BF-488D-8A97-5050F11FECEA}">
      <dgm:prSet/>
      <dgm:spPr/>
      <dgm:t>
        <a:bodyPr/>
        <a:lstStyle/>
        <a:p>
          <a:endParaRPr lang="en-US">
            <a:solidFill>
              <a:schemeClr val="tx1"/>
            </a:solidFill>
          </a:endParaRPr>
        </a:p>
      </dgm:t>
    </dgm:pt>
    <dgm:pt modelId="{4B9A2E38-96D1-41CF-9E8C-840CECB88AEF}" type="sibTrans" cxnId="{8499661C-93BF-488D-8A97-5050F11FECEA}">
      <dgm:prSet/>
      <dgm:spPr/>
      <dgm:t>
        <a:bodyPr/>
        <a:lstStyle/>
        <a:p>
          <a:endParaRPr lang="en-US">
            <a:solidFill>
              <a:schemeClr val="tx1"/>
            </a:solidFill>
          </a:endParaRPr>
        </a:p>
      </dgm:t>
    </dgm:pt>
    <dgm:pt modelId="{61C04F94-0522-40FC-9315-213BAD46D6A9}">
      <dgm:prSet phldrT="[Text]"/>
      <dgm:spPr/>
      <dgm:t>
        <a:bodyPr/>
        <a:lstStyle/>
        <a:p>
          <a:r>
            <a:rPr lang="en-US" b="1" dirty="0">
              <a:solidFill>
                <a:schemeClr val="tx1"/>
              </a:solidFill>
            </a:rPr>
            <a:t>PUBLIC HEALTH CONCERN</a:t>
          </a:r>
        </a:p>
      </dgm:t>
    </dgm:pt>
    <dgm:pt modelId="{31182DCC-A686-4FD4-8867-E9E75BB15D07}" type="parTrans" cxnId="{DD315FBA-D9C3-41BC-85BE-A81B265658C3}">
      <dgm:prSet/>
      <dgm:spPr/>
      <dgm:t>
        <a:bodyPr/>
        <a:lstStyle/>
        <a:p>
          <a:endParaRPr lang="en-US">
            <a:solidFill>
              <a:schemeClr val="tx1"/>
            </a:solidFill>
          </a:endParaRPr>
        </a:p>
      </dgm:t>
    </dgm:pt>
    <dgm:pt modelId="{71391155-1794-4B49-B3AB-E095830387E5}" type="sibTrans" cxnId="{DD315FBA-D9C3-41BC-85BE-A81B265658C3}">
      <dgm:prSet/>
      <dgm:spPr/>
      <dgm:t>
        <a:bodyPr/>
        <a:lstStyle/>
        <a:p>
          <a:endParaRPr lang="en-US">
            <a:solidFill>
              <a:schemeClr val="tx1"/>
            </a:solidFill>
          </a:endParaRPr>
        </a:p>
      </dgm:t>
    </dgm:pt>
    <dgm:pt modelId="{C7B0177B-17B3-4D02-835D-5546025779B7}">
      <dgm:prSet phldrT="[Text]"/>
      <dgm:spPr/>
      <dgm:t>
        <a:bodyPr/>
        <a:lstStyle/>
        <a:p>
          <a:r>
            <a:rPr lang="en-US" b="1" dirty="0">
              <a:solidFill>
                <a:schemeClr val="tx1"/>
              </a:solidFill>
            </a:rPr>
            <a:t>SUSPECTED ABUSE</a:t>
          </a:r>
        </a:p>
      </dgm:t>
    </dgm:pt>
    <dgm:pt modelId="{F27595E4-CDAF-4A97-938A-5EE3021B1D82}" type="parTrans" cxnId="{72E1BF8A-B2A8-4ECC-A11B-18E00A59D735}">
      <dgm:prSet/>
      <dgm:spPr/>
      <dgm:t>
        <a:bodyPr/>
        <a:lstStyle/>
        <a:p>
          <a:endParaRPr lang="en-US">
            <a:solidFill>
              <a:schemeClr val="tx1"/>
            </a:solidFill>
          </a:endParaRPr>
        </a:p>
      </dgm:t>
    </dgm:pt>
    <dgm:pt modelId="{5C4693EC-6D27-45F5-BE4B-E7C5555B90A8}" type="sibTrans" cxnId="{72E1BF8A-B2A8-4ECC-A11B-18E00A59D735}">
      <dgm:prSet/>
      <dgm:spPr/>
      <dgm:t>
        <a:bodyPr/>
        <a:lstStyle/>
        <a:p>
          <a:endParaRPr lang="en-US">
            <a:solidFill>
              <a:schemeClr val="tx1"/>
            </a:solidFill>
          </a:endParaRPr>
        </a:p>
      </dgm:t>
    </dgm:pt>
    <dgm:pt modelId="{3EE17C52-4D19-407C-8571-A8844525FB78}">
      <dgm:prSet phldrT="[Text]"/>
      <dgm:spPr/>
      <dgm:t>
        <a:bodyPr/>
        <a:lstStyle/>
        <a:p>
          <a:r>
            <a:rPr lang="en-US" b="1" dirty="0">
              <a:solidFill>
                <a:schemeClr val="tx1"/>
              </a:solidFill>
            </a:rPr>
            <a:t>SUICIDE</a:t>
          </a:r>
        </a:p>
      </dgm:t>
    </dgm:pt>
    <dgm:pt modelId="{247BA3D0-5CEC-4DCF-A1BA-C5FF55A17D20}" type="parTrans" cxnId="{EC76FCD0-BA84-4617-8F7A-00B2C046FCC7}">
      <dgm:prSet/>
      <dgm:spPr/>
      <dgm:t>
        <a:bodyPr/>
        <a:lstStyle/>
        <a:p>
          <a:endParaRPr lang="en-US">
            <a:solidFill>
              <a:schemeClr val="tx1"/>
            </a:solidFill>
          </a:endParaRPr>
        </a:p>
      </dgm:t>
    </dgm:pt>
    <dgm:pt modelId="{34DC4494-1779-4F8C-AE5F-1F36DE5FAEBE}" type="sibTrans" cxnId="{EC76FCD0-BA84-4617-8F7A-00B2C046FCC7}">
      <dgm:prSet/>
      <dgm:spPr/>
      <dgm:t>
        <a:bodyPr/>
        <a:lstStyle/>
        <a:p>
          <a:endParaRPr lang="en-US">
            <a:solidFill>
              <a:schemeClr val="tx1"/>
            </a:solidFill>
          </a:endParaRPr>
        </a:p>
      </dgm:t>
    </dgm:pt>
    <dgm:pt modelId="{E9181E9C-B999-4AD6-A5C2-B89D8887763D}">
      <dgm:prSet phldrT="[Text]"/>
      <dgm:spPr/>
      <dgm:t>
        <a:bodyPr/>
        <a:lstStyle/>
        <a:p>
          <a:r>
            <a:rPr lang="en-US" b="1" dirty="0">
              <a:solidFill>
                <a:schemeClr val="tx1"/>
              </a:solidFill>
            </a:rPr>
            <a:t>SUSPECTED EXPLOITATION</a:t>
          </a:r>
        </a:p>
      </dgm:t>
    </dgm:pt>
    <dgm:pt modelId="{15E540C0-FC93-48E2-AEEE-FD81466F78B5}" type="parTrans" cxnId="{7715BB88-8171-4A39-B8D0-D2901E740909}">
      <dgm:prSet/>
      <dgm:spPr/>
      <dgm:t>
        <a:bodyPr/>
        <a:lstStyle/>
        <a:p>
          <a:endParaRPr lang="en-US">
            <a:solidFill>
              <a:schemeClr val="tx1"/>
            </a:solidFill>
          </a:endParaRPr>
        </a:p>
      </dgm:t>
    </dgm:pt>
    <dgm:pt modelId="{F1FE8872-0E16-4604-9D37-0687CF5F1152}" type="sibTrans" cxnId="{7715BB88-8171-4A39-B8D0-D2901E740909}">
      <dgm:prSet/>
      <dgm:spPr/>
      <dgm:t>
        <a:bodyPr/>
        <a:lstStyle/>
        <a:p>
          <a:endParaRPr lang="en-US">
            <a:solidFill>
              <a:schemeClr val="tx1"/>
            </a:solidFill>
          </a:endParaRPr>
        </a:p>
      </dgm:t>
    </dgm:pt>
    <dgm:pt modelId="{D30F6DD3-B246-40E1-94DD-F487BB4811AE}">
      <dgm:prSet phldrT="[Text]"/>
      <dgm:spPr/>
      <dgm:t>
        <a:bodyPr/>
        <a:lstStyle/>
        <a:p>
          <a:r>
            <a:rPr lang="en-US" b="1" dirty="0">
              <a:solidFill>
                <a:schemeClr val="tx1"/>
              </a:solidFill>
            </a:rPr>
            <a:t>SUSPECTED NEGLECT</a:t>
          </a:r>
        </a:p>
      </dgm:t>
    </dgm:pt>
    <dgm:pt modelId="{DCFE6D00-29BF-4125-A7D0-6F4FC2658200}" type="parTrans" cxnId="{5DF9EF7B-86E8-4974-9522-7D4816A0E912}">
      <dgm:prSet/>
      <dgm:spPr/>
      <dgm:t>
        <a:bodyPr/>
        <a:lstStyle/>
        <a:p>
          <a:endParaRPr lang="en-US">
            <a:solidFill>
              <a:schemeClr val="tx1"/>
            </a:solidFill>
          </a:endParaRPr>
        </a:p>
      </dgm:t>
    </dgm:pt>
    <dgm:pt modelId="{086B9660-FF20-4F27-9E4C-DE007C1A9BA9}" type="sibTrans" cxnId="{5DF9EF7B-86E8-4974-9522-7D4816A0E912}">
      <dgm:prSet/>
      <dgm:spPr/>
      <dgm:t>
        <a:bodyPr/>
        <a:lstStyle/>
        <a:p>
          <a:endParaRPr lang="en-US">
            <a:solidFill>
              <a:schemeClr val="tx1"/>
            </a:solidFill>
          </a:endParaRPr>
        </a:p>
      </dgm:t>
    </dgm:pt>
    <dgm:pt modelId="{A9618C1E-06B6-4310-BACE-5D15DAB4CA07}">
      <dgm:prSet phldrT="[Text]"/>
      <dgm:spPr/>
      <dgm:t>
        <a:bodyPr/>
        <a:lstStyle/>
        <a:p>
          <a:r>
            <a:rPr lang="en-US" b="1" dirty="0">
              <a:solidFill>
                <a:schemeClr val="tx1"/>
              </a:solidFill>
            </a:rPr>
            <a:t>Self-Neglect</a:t>
          </a:r>
        </a:p>
      </dgm:t>
    </dgm:pt>
    <dgm:pt modelId="{DDC69D22-EECB-4164-81D7-26891D81F839}" type="parTrans" cxnId="{9B4A728D-2F68-4CCB-844F-3FBE95A69426}">
      <dgm:prSet/>
      <dgm:spPr/>
      <dgm:t>
        <a:bodyPr/>
        <a:lstStyle/>
        <a:p>
          <a:endParaRPr lang="en-US"/>
        </a:p>
      </dgm:t>
    </dgm:pt>
    <dgm:pt modelId="{DBB047BB-A68E-4E99-A512-13B0F44E274E}" type="sibTrans" cxnId="{9B4A728D-2F68-4CCB-844F-3FBE95A69426}">
      <dgm:prSet/>
      <dgm:spPr/>
      <dgm:t>
        <a:bodyPr/>
        <a:lstStyle/>
        <a:p>
          <a:endParaRPr lang="en-US"/>
        </a:p>
      </dgm:t>
    </dgm:pt>
    <dgm:pt modelId="{37A478E0-9328-49CE-8998-62193B11FA32}">
      <dgm:prSet phldrT="[Text]"/>
      <dgm:spPr/>
      <dgm:t>
        <a:bodyPr/>
        <a:lstStyle/>
        <a:p>
          <a:r>
            <a:rPr lang="en-US" b="1" dirty="0">
              <a:solidFill>
                <a:schemeClr val="tx1"/>
              </a:solidFill>
            </a:rPr>
            <a:t>Alleged Criminal Activity</a:t>
          </a:r>
        </a:p>
      </dgm:t>
    </dgm:pt>
    <dgm:pt modelId="{034AE3AB-BD92-4241-A995-43D200F5BF1E}" type="parTrans" cxnId="{D98F803D-65F3-4999-9BBB-FE3D1E9F5E62}">
      <dgm:prSet/>
      <dgm:spPr/>
      <dgm:t>
        <a:bodyPr/>
        <a:lstStyle/>
        <a:p>
          <a:endParaRPr lang="en-US"/>
        </a:p>
      </dgm:t>
    </dgm:pt>
    <dgm:pt modelId="{90C933A0-CFF8-458D-B187-8359C0CD8A85}" type="sibTrans" cxnId="{D98F803D-65F3-4999-9BBB-FE3D1E9F5E62}">
      <dgm:prSet/>
      <dgm:spPr/>
      <dgm:t>
        <a:bodyPr/>
        <a:lstStyle/>
        <a:p>
          <a:endParaRPr lang="en-US"/>
        </a:p>
      </dgm:t>
    </dgm:pt>
    <dgm:pt modelId="{E3D0771E-3EB9-4BA0-A524-B458FE86A03B}">
      <dgm:prSet phldrT="[Text]"/>
      <dgm:spPr/>
      <dgm:t>
        <a:bodyPr/>
        <a:lstStyle/>
        <a:p>
          <a:r>
            <a:rPr lang="en-US" b="1" dirty="0">
              <a:solidFill>
                <a:schemeClr val="tx1"/>
              </a:solidFill>
            </a:rPr>
            <a:t>Natural/Expected</a:t>
          </a:r>
        </a:p>
      </dgm:t>
    </dgm:pt>
    <dgm:pt modelId="{146CCB2B-342F-470C-B4E8-E22141267DE1}" type="parTrans" cxnId="{FD7CE8A4-5917-4DB9-AEEB-CAB4636238BF}">
      <dgm:prSet/>
      <dgm:spPr/>
      <dgm:t>
        <a:bodyPr/>
        <a:lstStyle/>
        <a:p>
          <a:endParaRPr lang="en-US"/>
        </a:p>
      </dgm:t>
    </dgm:pt>
    <dgm:pt modelId="{299BA7EC-F5EC-44D1-9CB9-D1CC8E2B3B7B}" type="sibTrans" cxnId="{FD7CE8A4-5917-4DB9-AEEB-CAB4636238BF}">
      <dgm:prSet/>
      <dgm:spPr/>
      <dgm:t>
        <a:bodyPr/>
        <a:lstStyle/>
        <a:p>
          <a:endParaRPr lang="en-US"/>
        </a:p>
      </dgm:t>
    </dgm:pt>
    <dgm:pt modelId="{9FF2480B-0C59-469F-90D8-B286555F7B57}">
      <dgm:prSet phldrT="[Text]"/>
      <dgm:spPr/>
      <dgm:t>
        <a:bodyPr/>
        <a:lstStyle/>
        <a:p>
          <a:r>
            <a:rPr lang="en-US" b="1" dirty="0">
              <a:solidFill>
                <a:schemeClr val="tx1"/>
              </a:solidFill>
            </a:rPr>
            <a:t>Unexpected</a:t>
          </a:r>
        </a:p>
      </dgm:t>
    </dgm:pt>
    <dgm:pt modelId="{132A807C-8297-4794-A5CB-F5CA0CFDAC2E}" type="parTrans" cxnId="{998F8F19-6953-4581-9FA0-A96D18A08078}">
      <dgm:prSet/>
      <dgm:spPr/>
      <dgm:t>
        <a:bodyPr/>
        <a:lstStyle/>
        <a:p>
          <a:endParaRPr lang="en-US"/>
        </a:p>
      </dgm:t>
    </dgm:pt>
    <dgm:pt modelId="{256EB350-591D-431A-B252-4B39FD3A33C2}" type="sibTrans" cxnId="{998F8F19-6953-4581-9FA0-A96D18A08078}">
      <dgm:prSet/>
      <dgm:spPr/>
      <dgm:t>
        <a:bodyPr/>
        <a:lstStyle/>
        <a:p>
          <a:endParaRPr lang="en-US"/>
        </a:p>
      </dgm:t>
    </dgm:pt>
    <dgm:pt modelId="{75D9FF1F-DF35-45B8-9E77-E1FA7CAB84D2}">
      <dgm:prSet phldrT="[Text]"/>
      <dgm:spPr/>
      <dgm:t>
        <a:bodyPr/>
        <a:lstStyle/>
        <a:p>
          <a:r>
            <a:rPr lang="en-US" b="1" dirty="0">
              <a:solidFill>
                <a:schemeClr val="tx1"/>
              </a:solidFill>
            </a:rPr>
            <a:t>Discussing participants information with outside parties.  </a:t>
          </a:r>
        </a:p>
      </dgm:t>
    </dgm:pt>
    <dgm:pt modelId="{DCD10781-A671-4907-AACA-827696775A31}" type="parTrans" cxnId="{E76E9BC1-646E-47F0-9320-1230B74A6AF6}">
      <dgm:prSet/>
      <dgm:spPr/>
      <dgm:t>
        <a:bodyPr/>
        <a:lstStyle/>
        <a:p>
          <a:endParaRPr lang="en-US"/>
        </a:p>
      </dgm:t>
    </dgm:pt>
    <dgm:pt modelId="{9585D075-119E-468A-A176-74CA80EF0CDF}" type="sibTrans" cxnId="{E76E9BC1-646E-47F0-9320-1230B74A6AF6}">
      <dgm:prSet/>
      <dgm:spPr/>
      <dgm:t>
        <a:bodyPr/>
        <a:lstStyle/>
        <a:p>
          <a:endParaRPr lang="en-US"/>
        </a:p>
      </dgm:t>
    </dgm:pt>
    <dgm:pt modelId="{AA693A05-519C-4805-83B4-C8887E8CBF34}">
      <dgm:prSet phldrT="[Text]"/>
      <dgm:spPr/>
      <dgm:t>
        <a:bodyPr/>
        <a:lstStyle/>
        <a:p>
          <a:r>
            <a:rPr lang="en-US" b="1" dirty="0">
              <a:solidFill>
                <a:schemeClr val="tx1"/>
              </a:solidFill>
            </a:rPr>
            <a:t>Found</a:t>
          </a:r>
        </a:p>
      </dgm:t>
    </dgm:pt>
    <dgm:pt modelId="{6CC4C198-92DE-4515-9E3D-6CBDC7EE41D2}" type="parTrans" cxnId="{9ACCEF3D-2941-4179-B65B-B3CDEF020DE7}">
      <dgm:prSet/>
      <dgm:spPr/>
      <dgm:t>
        <a:bodyPr/>
        <a:lstStyle/>
        <a:p>
          <a:endParaRPr lang="en-US"/>
        </a:p>
      </dgm:t>
    </dgm:pt>
    <dgm:pt modelId="{D47523C4-0E27-4808-B694-0659E6538017}" type="sibTrans" cxnId="{9ACCEF3D-2941-4179-B65B-B3CDEF020DE7}">
      <dgm:prSet/>
      <dgm:spPr/>
      <dgm:t>
        <a:bodyPr/>
        <a:lstStyle/>
        <a:p>
          <a:endParaRPr lang="en-US"/>
        </a:p>
      </dgm:t>
    </dgm:pt>
    <dgm:pt modelId="{DBED44F3-A6E3-4764-843C-A83434F7BF84}">
      <dgm:prSet phldrT="[Text]"/>
      <dgm:spPr/>
      <dgm:t>
        <a:bodyPr/>
        <a:lstStyle/>
        <a:p>
          <a:r>
            <a:rPr lang="en-US" b="1" dirty="0">
              <a:solidFill>
                <a:schemeClr val="tx1"/>
              </a:solidFill>
            </a:rPr>
            <a:t>Still Missing</a:t>
          </a:r>
        </a:p>
      </dgm:t>
    </dgm:pt>
    <dgm:pt modelId="{86EC1F2E-36AD-41AC-B5A5-7571E21F8B92}" type="parTrans" cxnId="{A53BB509-84DD-4146-BCDD-593A52D5F7A4}">
      <dgm:prSet/>
      <dgm:spPr/>
      <dgm:t>
        <a:bodyPr/>
        <a:lstStyle/>
        <a:p>
          <a:endParaRPr lang="en-US"/>
        </a:p>
      </dgm:t>
    </dgm:pt>
    <dgm:pt modelId="{AA274F76-567C-4F6B-906C-F279D9BF8C47}" type="sibTrans" cxnId="{A53BB509-84DD-4146-BCDD-593A52D5F7A4}">
      <dgm:prSet/>
      <dgm:spPr/>
      <dgm:t>
        <a:bodyPr/>
        <a:lstStyle/>
        <a:p>
          <a:endParaRPr lang="en-US"/>
        </a:p>
      </dgm:t>
    </dgm:pt>
    <dgm:pt modelId="{70DF451A-5967-4D2E-8D33-D4D4B3991CFD}">
      <dgm:prSet phldrT="[Text]"/>
      <dgm:spPr/>
      <dgm:t>
        <a:bodyPr/>
        <a:lstStyle/>
        <a:p>
          <a:r>
            <a:rPr lang="en-US" b="1" dirty="0">
              <a:solidFill>
                <a:schemeClr val="tx1"/>
              </a:solidFill>
            </a:rPr>
            <a:t>Loss of Utilities</a:t>
          </a:r>
        </a:p>
      </dgm:t>
    </dgm:pt>
    <dgm:pt modelId="{2A2F448B-DB69-4A51-B145-B7DDAE76D96A}" type="parTrans" cxnId="{9BEBECFD-AE68-4C10-A2FF-AA811AAFAEA5}">
      <dgm:prSet/>
      <dgm:spPr/>
      <dgm:t>
        <a:bodyPr/>
        <a:lstStyle/>
        <a:p>
          <a:endParaRPr lang="en-US"/>
        </a:p>
      </dgm:t>
    </dgm:pt>
    <dgm:pt modelId="{0E4E0DA0-B77C-48A3-BD90-D235449DC166}" type="sibTrans" cxnId="{9BEBECFD-AE68-4C10-A2FF-AA811AAFAEA5}">
      <dgm:prSet/>
      <dgm:spPr/>
      <dgm:t>
        <a:bodyPr/>
        <a:lstStyle/>
        <a:p>
          <a:endParaRPr lang="en-US"/>
        </a:p>
      </dgm:t>
    </dgm:pt>
    <dgm:pt modelId="{35DFFE0C-F1B2-46EA-8119-0F30FB4B89D3}">
      <dgm:prSet phldrT="[Text]"/>
      <dgm:spPr/>
      <dgm:t>
        <a:bodyPr/>
        <a:lstStyle/>
        <a:p>
          <a:r>
            <a:rPr lang="en-US" b="1" dirty="0">
              <a:solidFill>
                <a:schemeClr val="tx1"/>
              </a:solidFill>
            </a:rPr>
            <a:t>Forced Eviction</a:t>
          </a:r>
        </a:p>
      </dgm:t>
    </dgm:pt>
    <dgm:pt modelId="{5C7F56BC-C481-4682-A810-FC841580968A}" type="parTrans" cxnId="{CF99BA27-935D-4A67-A6A5-CCA57A689C9B}">
      <dgm:prSet/>
      <dgm:spPr/>
      <dgm:t>
        <a:bodyPr/>
        <a:lstStyle/>
        <a:p>
          <a:endParaRPr lang="en-US"/>
        </a:p>
      </dgm:t>
    </dgm:pt>
    <dgm:pt modelId="{E7FC3699-E5A4-4BCF-80E5-003A0160FD04}" type="sibTrans" cxnId="{CF99BA27-935D-4A67-A6A5-CCA57A689C9B}">
      <dgm:prSet/>
      <dgm:spPr/>
      <dgm:t>
        <a:bodyPr/>
        <a:lstStyle/>
        <a:p>
          <a:endParaRPr lang="en-US"/>
        </a:p>
      </dgm:t>
    </dgm:pt>
    <dgm:pt modelId="{B798F89F-FA66-47D5-9306-A4CB87F4C903}">
      <dgm:prSet phldrT="[Text]"/>
      <dgm:spPr/>
      <dgm:t>
        <a:bodyPr/>
        <a:lstStyle/>
        <a:p>
          <a:r>
            <a:rPr lang="en-US" b="1" dirty="0">
              <a:solidFill>
                <a:schemeClr val="tx1"/>
              </a:solidFill>
            </a:rPr>
            <a:t>Fall</a:t>
          </a:r>
        </a:p>
      </dgm:t>
    </dgm:pt>
    <dgm:pt modelId="{C3808EF9-000D-4E49-A932-515445914D90}" type="parTrans" cxnId="{0A592919-BA23-4C05-8563-636D4D26D3AF}">
      <dgm:prSet/>
      <dgm:spPr/>
      <dgm:t>
        <a:bodyPr/>
        <a:lstStyle/>
        <a:p>
          <a:endParaRPr lang="en-US"/>
        </a:p>
      </dgm:t>
    </dgm:pt>
    <dgm:pt modelId="{1F5FEA9C-A02F-4394-934D-3287BF9C1389}" type="sibTrans" cxnId="{0A592919-BA23-4C05-8563-636D4D26D3AF}">
      <dgm:prSet/>
      <dgm:spPr/>
      <dgm:t>
        <a:bodyPr/>
        <a:lstStyle/>
        <a:p>
          <a:endParaRPr lang="en-US"/>
        </a:p>
      </dgm:t>
    </dgm:pt>
    <dgm:pt modelId="{2163E23E-0240-4ADB-BAE7-65DCF93AFAF1}">
      <dgm:prSet phldrT="[Text]"/>
      <dgm:spPr/>
      <dgm:t>
        <a:bodyPr/>
        <a:lstStyle/>
        <a:p>
          <a:r>
            <a:rPr lang="en-US" b="1" dirty="0">
              <a:solidFill>
                <a:schemeClr val="tx1"/>
              </a:solidFill>
            </a:rPr>
            <a:t>Seizure</a:t>
          </a:r>
        </a:p>
      </dgm:t>
    </dgm:pt>
    <dgm:pt modelId="{C5A258DF-94E9-41D2-B449-EB9F11F491B8}" type="parTrans" cxnId="{4460B78E-4F0A-4D29-B49D-A60ED68987E7}">
      <dgm:prSet/>
      <dgm:spPr/>
      <dgm:t>
        <a:bodyPr/>
        <a:lstStyle/>
        <a:p>
          <a:endParaRPr lang="en-US"/>
        </a:p>
      </dgm:t>
    </dgm:pt>
    <dgm:pt modelId="{758051A4-D07C-4A33-9D82-3D98F33B8D62}" type="sibTrans" cxnId="{4460B78E-4F0A-4D29-B49D-A60ED68987E7}">
      <dgm:prSet/>
      <dgm:spPr/>
      <dgm:t>
        <a:bodyPr/>
        <a:lstStyle/>
        <a:p>
          <a:endParaRPr lang="en-US"/>
        </a:p>
      </dgm:t>
    </dgm:pt>
    <dgm:pt modelId="{DAFBD303-1A9F-4213-9A6B-9381A99FA288}">
      <dgm:prSet phldrT="[Text]"/>
      <dgm:spPr/>
      <dgm:t>
        <a:bodyPr/>
        <a:lstStyle/>
        <a:p>
          <a:r>
            <a:rPr lang="en-US" b="1" dirty="0">
              <a:solidFill>
                <a:schemeClr val="tx1"/>
              </a:solidFill>
            </a:rPr>
            <a:t>Adverse Reaction</a:t>
          </a:r>
        </a:p>
      </dgm:t>
    </dgm:pt>
    <dgm:pt modelId="{EB3EEDE8-A36B-4C86-BE90-C4A49E634197}" type="parTrans" cxnId="{E5EF6703-EF7A-498C-949E-4E09BFE3AF08}">
      <dgm:prSet/>
      <dgm:spPr/>
      <dgm:t>
        <a:bodyPr/>
        <a:lstStyle/>
        <a:p>
          <a:endParaRPr lang="en-US"/>
        </a:p>
      </dgm:t>
    </dgm:pt>
    <dgm:pt modelId="{1976BA05-32E6-48BB-895C-16569EA91F19}" type="sibTrans" cxnId="{E5EF6703-EF7A-498C-949E-4E09BFE3AF08}">
      <dgm:prSet/>
      <dgm:spPr/>
      <dgm:t>
        <a:bodyPr/>
        <a:lstStyle/>
        <a:p>
          <a:endParaRPr lang="en-US"/>
        </a:p>
      </dgm:t>
    </dgm:pt>
    <dgm:pt modelId="{5F2FD2FD-728C-425E-B6DC-C82074F70E87}">
      <dgm:prSet phldrT="[Text]"/>
      <dgm:spPr/>
      <dgm:t>
        <a:bodyPr/>
        <a:lstStyle/>
        <a:p>
          <a:r>
            <a:rPr lang="en-US" b="1" dirty="0">
              <a:solidFill>
                <a:schemeClr val="tx1"/>
              </a:solidFill>
            </a:rPr>
            <a:t>Missing Medication</a:t>
          </a:r>
        </a:p>
      </dgm:t>
    </dgm:pt>
    <dgm:pt modelId="{0759347C-1520-4A66-972B-66E46A5CFE07}" type="parTrans" cxnId="{225D5C5C-3686-4A3E-8818-5C645FF30BE2}">
      <dgm:prSet/>
      <dgm:spPr/>
      <dgm:t>
        <a:bodyPr/>
        <a:lstStyle/>
        <a:p>
          <a:endParaRPr lang="en-US"/>
        </a:p>
      </dgm:t>
    </dgm:pt>
    <dgm:pt modelId="{7A1253E6-8D2C-47A7-99B2-B6F92CD587B3}" type="sibTrans" cxnId="{225D5C5C-3686-4A3E-8818-5C645FF30BE2}">
      <dgm:prSet/>
      <dgm:spPr/>
      <dgm:t>
        <a:bodyPr/>
        <a:lstStyle/>
        <a:p>
          <a:endParaRPr lang="en-US"/>
        </a:p>
      </dgm:t>
    </dgm:pt>
    <dgm:pt modelId="{294914B3-C27F-488D-AFCE-E879936B815A}">
      <dgm:prSet phldrT="[Text]"/>
      <dgm:spPr/>
      <dgm:t>
        <a:bodyPr/>
        <a:lstStyle/>
        <a:p>
          <a:r>
            <a:rPr lang="en-US" b="1" dirty="0">
              <a:solidFill>
                <a:schemeClr val="tx1"/>
              </a:solidFill>
            </a:rPr>
            <a:t>Diagnosis of Contagious Disease</a:t>
          </a:r>
        </a:p>
      </dgm:t>
    </dgm:pt>
    <dgm:pt modelId="{D1C713F0-B7C6-462D-9A7E-F12A9E3C13CA}" type="parTrans" cxnId="{9C3A5595-7364-4CD2-89DD-8782980C9157}">
      <dgm:prSet/>
      <dgm:spPr/>
      <dgm:t>
        <a:bodyPr/>
        <a:lstStyle/>
        <a:p>
          <a:endParaRPr lang="en-US"/>
        </a:p>
      </dgm:t>
    </dgm:pt>
    <dgm:pt modelId="{78319F2B-8F1C-4D7B-905F-4543BC36A7E5}" type="sibTrans" cxnId="{9C3A5595-7364-4CD2-89DD-8782980C9157}">
      <dgm:prSet/>
      <dgm:spPr/>
      <dgm:t>
        <a:bodyPr/>
        <a:lstStyle/>
        <a:p>
          <a:endParaRPr lang="en-US"/>
        </a:p>
      </dgm:t>
    </dgm:pt>
    <dgm:pt modelId="{0C59194D-EDAC-4714-ABD6-58977DB3927D}">
      <dgm:prSet phldrT="[Text]"/>
      <dgm:spPr/>
      <dgm:t>
        <a:bodyPr/>
        <a:lstStyle/>
        <a:p>
          <a:r>
            <a:rPr lang="en-US" b="1" dirty="0">
              <a:solidFill>
                <a:schemeClr val="tx1"/>
              </a:solidFill>
            </a:rPr>
            <a:t>Mental/Emotional</a:t>
          </a:r>
        </a:p>
      </dgm:t>
    </dgm:pt>
    <dgm:pt modelId="{B53D7525-4FCB-4357-BB10-32E1CBCD4B96}" type="parTrans" cxnId="{CE2161E4-F2A9-4AE8-82AC-698A0FB7C8CE}">
      <dgm:prSet/>
      <dgm:spPr/>
      <dgm:t>
        <a:bodyPr/>
        <a:lstStyle/>
        <a:p>
          <a:endParaRPr lang="en-US"/>
        </a:p>
      </dgm:t>
    </dgm:pt>
    <dgm:pt modelId="{84E2EE49-AE61-4444-9DEC-CC1F85C7CAE5}" type="sibTrans" cxnId="{CE2161E4-F2A9-4AE8-82AC-698A0FB7C8CE}">
      <dgm:prSet/>
      <dgm:spPr/>
      <dgm:t>
        <a:bodyPr/>
        <a:lstStyle/>
        <a:p>
          <a:endParaRPr lang="en-US"/>
        </a:p>
      </dgm:t>
    </dgm:pt>
    <dgm:pt modelId="{E0EED570-68C1-4EBD-8F79-49A8ABBEE31B}">
      <dgm:prSet phldrT="[Text]"/>
      <dgm:spPr/>
      <dgm:t>
        <a:bodyPr/>
        <a:lstStyle/>
        <a:p>
          <a:r>
            <a:rPr lang="en-US" b="1" dirty="0">
              <a:solidFill>
                <a:schemeClr val="tx1"/>
              </a:solidFill>
            </a:rPr>
            <a:t>Physical/Sexual</a:t>
          </a:r>
        </a:p>
      </dgm:t>
    </dgm:pt>
    <dgm:pt modelId="{9E58FDB6-8E32-45F5-8131-755BBED36BBA}" type="parTrans" cxnId="{890F55E7-F16F-4187-A897-6037C215333C}">
      <dgm:prSet/>
      <dgm:spPr/>
      <dgm:t>
        <a:bodyPr/>
        <a:lstStyle/>
        <a:p>
          <a:endParaRPr lang="en-US"/>
        </a:p>
      </dgm:t>
    </dgm:pt>
    <dgm:pt modelId="{8C0DE725-1F9A-4186-81DE-B5A62C87CA04}" type="sibTrans" cxnId="{890F55E7-F16F-4187-A897-6037C215333C}">
      <dgm:prSet/>
      <dgm:spPr/>
      <dgm:t>
        <a:bodyPr/>
        <a:lstStyle/>
        <a:p>
          <a:endParaRPr lang="en-US"/>
        </a:p>
      </dgm:t>
    </dgm:pt>
    <dgm:pt modelId="{7EC2DF39-96FC-4F07-8523-99DCC9028965}">
      <dgm:prSet phldrT="[Text]"/>
      <dgm:spPr/>
      <dgm:t>
        <a:bodyPr/>
        <a:lstStyle/>
        <a:p>
          <a:r>
            <a:rPr lang="en-US" b="1" dirty="0">
              <a:solidFill>
                <a:schemeClr val="tx1"/>
              </a:solidFill>
            </a:rPr>
            <a:t>Attempt</a:t>
          </a:r>
        </a:p>
      </dgm:t>
    </dgm:pt>
    <dgm:pt modelId="{13B83A3D-E9BC-44B6-AA54-694FA9A384DF}" type="parTrans" cxnId="{E7169FB0-4782-4102-B791-660AC1F0090C}">
      <dgm:prSet/>
      <dgm:spPr/>
      <dgm:t>
        <a:bodyPr/>
        <a:lstStyle/>
        <a:p>
          <a:endParaRPr lang="en-US"/>
        </a:p>
      </dgm:t>
    </dgm:pt>
    <dgm:pt modelId="{C7D9074C-F3D8-4C53-B17A-4A0DFF233803}" type="sibTrans" cxnId="{E7169FB0-4782-4102-B791-660AC1F0090C}">
      <dgm:prSet/>
      <dgm:spPr/>
      <dgm:t>
        <a:bodyPr/>
        <a:lstStyle/>
        <a:p>
          <a:endParaRPr lang="en-US"/>
        </a:p>
      </dgm:t>
    </dgm:pt>
    <dgm:pt modelId="{718BBE91-9720-49F0-A6AA-EFFF127402AC}">
      <dgm:prSet phldrT="[Text]"/>
      <dgm:spPr/>
      <dgm:t>
        <a:bodyPr/>
        <a:lstStyle/>
        <a:p>
          <a:r>
            <a:rPr lang="en-US" b="1" dirty="0">
              <a:solidFill>
                <a:schemeClr val="tx1"/>
              </a:solidFill>
            </a:rPr>
            <a:t>Ideations</a:t>
          </a:r>
        </a:p>
      </dgm:t>
    </dgm:pt>
    <dgm:pt modelId="{F53D15D8-B60B-4F5E-AD4C-AFBF6C451D1E}" type="parTrans" cxnId="{73FF298D-D603-4B70-8966-152322045A67}">
      <dgm:prSet/>
      <dgm:spPr/>
      <dgm:t>
        <a:bodyPr/>
        <a:lstStyle/>
        <a:p>
          <a:endParaRPr lang="en-US"/>
        </a:p>
      </dgm:t>
    </dgm:pt>
    <dgm:pt modelId="{2A910F91-2034-401E-A448-94FB4806107F}" type="sibTrans" cxnId="{73FF298D-D603-4B70-8966-152322045A67}">
      <dgm:prSet/>
      <dgm:spPr/>
      <dgm:t>
        <a:bodyPr/>
        <a:lstStyle/>
        <a:p>
          <a:endParaRPr lang="en-US"/>
        </a:p>
      </dgm:t>
    </dgm:pt>
    <dgm:pt modelId="{E7C0FB87-308C-4AC8-B831-91C21132862A}">
      <dgm:prSet phldrT="[Text]"/>
      <dgm:spPr/>
      <dgm:t>
        <a:bodyPr/>
        <a:lstStyle/>
        <a:p>
          <a:r>
            <a:rPr lang="en-US" b="1" dirty="0">
              <a:solidFill>
                <a:schemeClr val="tx1"/>
              </a:solidFill>
            </a:rPr>
            <a:t>Unpaid Bills</a:t>
          </a:r>
        </a:p>
      </dgm:t>
    </dgm:pt>
    <dgm:pt modelId="{643B29F4-AA14-40C3-8CB6-C3D900FE7587}" type="parTrans" cxnId="{26E36FED-3FEC-482F-AC7B-6367BD019E9F}">
      <dgm:prSet/>
      <dgm:spPr/>
      <dgm:t>
        <a:bodyPr/>
        <a:lstStyle/>
        <a:p>
          <a:endParaRPr lang="en-US"/>
        </a:p>
      </dgm:t>
    </dgm:pt>
    <dgm:pt modelId="{28CC86B4-5498-4EF7-9C6A-C49038F14433}" type="sibTrans" cxnId="{26E36FED-3FEC-482F-AC7B-6367BD019E9F}">
      <dgm:prSet/>
      <dgm:spPr/>
      <dgm:t>
        <a:bodyPr/>
        <a:lstStyle/>
        <a:p>
          <a:endParaRPr lang="en-US"/>
        </a:p>
      </dgm:t>
    </dgm:pt>
    <dgm:pt modelId="{4310A60D-8FF7-482D-9E0E-38BDC6B2E6BD}">
      <dgm:prSet phldrT="[Text]"/>
      <dgm:spPr/>
      <dgm:t>
        <a:bodyPr/>
        <a:lstStyle/>
        <a:p>
          <a:r>
            <a:rPr lang="en-US" b="1" dirty="0">
              <a:solidFill>
                <a:schemeClr val="tx1"/>
              </a:solidFill>
            </a:rPr>
            <a:t>Missing Money</a:t>
          </a:r>
        </a:p>
      </dgm:t>
    </dgm:pt>
    <dgm:pt modelId="{0AF4F387-B774-4F89-A545-756B2969E37F}" type="parTrans" cxnId="{E471AFB9-10DC-4A41-91C3-B6F524AB0109}">
      <dgm:prSet/>
      <dgm:spPr/>
      <dgm:t>
        <a:bodyPr/>
        <a:lstStyle/>
        <a:p>
          <a:endParaRPr lang="en-US"/>
        </a:p>
      </dgm:t>
    </dgm:pt>
    <dgm:pt modelId="{95CADD8C-7F61-4FB6-AA94-F763C0C7905D}" type="sibTrans" cxnId="{E471AFB9-10DC-4A41-91C3-B6F524AB0109}">
      <dgm:prSet/>
      <dgm:spPr/>
      <dgm:t>
        <a:bodyPr/>
        <a:lstStyle/>
        <a:p>
          <a:endParaRPr lang="en-US"/>
        </a:p>
      </dgm:t>
    </dgm:pt>
    <dgm:pt modelId="{9A08E217-B504-4F18-A8D3-6AC8A0EA2C6F}">
      <dgm:prSet phldrT="[Text]"/>
      <dgm:spPr/>
      <dgm:t>
        <a:bodyPr/>
        <a:lstStyle/>
        <a:p>
          <a:r>
            <a:rPr lang="en-US" b="1" dirty="0">
              <a:solidFill>
                <a:schemeClr val="tx1"/>
              </a:solidFill>
            </a:rPr>
            <a:t>Mental/Emotional</a:t>
          </a:r>
        </a:p>
      </dgm:t>
    </dgm:pt>
    <dgm:pt modelId="{9D943F40-2AA1-4422-97F6-ED131186A664}" type="parTrans" cxnId="{753D0FD9-41EB-40EE-BA92-103931E3962B}">
      <dgm:prSet/>
      <dgm:spPr/>
      <dgm:t>
        <a:bodyPr/>
        <a:lstStyle/>
        <a:p>
          <a:endParaRPr lang="en-US"/>
        </a:p>
      </dgm:t>
    </dgm:pt>
    <dgm:pt modelId="{E558E039-C988-411A-BF99-974D8FEEAEE8}" type="sibTrans" cxnId="{753D0FD9-41EB-40EE-BA92-103931E3962B}">
      <dgm:prSet/>
      <dgm:spPr/>
      <dgm:t>
        <a:bodyPr/>
        <a:lstStyle/>
        <a:p>
          <a:endParaRPr lang="en-US"/>
        </a:p>
      </dgm:t>
    </dgm:pt>
    <dgm:pt modelId="{A8DD2C1A-D474-4203-84A3-84A8DB842BFE}">
      <dgm:prSet phldrT="[Text]"/>
      <dgm:spPr/>
      <dgm:t>
        <a:bodyPr/>
        <a:lstStyle/>
        <a:p>
          <a:r>
            <a:rPr lang="en-US" b="1" dirty="0">
              <a:solidFill>
                <a:schemeClr val="tx1"/>
              </a:solidFill>
            </a:rPr>
            <a:t>Physical/Sexual</a:t>
          </a:r>
        </a:p>
      </dgm:t>
    </dgm:pt>
    <dgm:pt modelId="{9B1EA568-8A03-4164-B1A0-A20DB8C7ECD3}" type="parTrans" cxnId="{5AB3810C-60BE-4365-9F6A-45F05369DA51}">
      <dgm:prSet/>
      <dgm:spPr/>
      <dgm:t>
        <a:bodyPr/>
        <a:lstStyle/>
        <a:p>
          <a:endParaRPr lang="en-US"/>
        </a:p>
      </dgm:t>
    </dgm:pt>
    <dgm:pt modelId="{5453C99D-BFFD-467B-96DC-CA14F49B6D08}" type="sibTrans" cxnId="{5AB3810C-60BE-4365-9F6A-45F05369DA51}">
      <dgm:prSet/>
      <dgm:spPr/>
      <dgm:t>
        <a:bodyPr/>
        <a:lstStyle/>
        <a:p>
          <a:endParaRPr lang="en-US"/>
        </a:p>
      </dgm:t>
    </dgm:pt>
    <dgm:pt modelId="{243E07C6-C247-483B-91C1-933F1D2118DB}">
      <dgm:prSet phldrT="[Text]"/>
      <dgm:spPr/>
      <dgm:t>
        <a:bodyPr/>
        <a:lstStyle/>
        <a:p>
          <a:r>
            <a:rPr lang="en-US" b="1" dirty="0">
              <a:solidFill>
                <a:schemeClr val="tx1"/>
              </a:solidFill>
            </a:rPr>
            <a:t>Pest Infestation </a:t>
          </a:r>
        </a:p>
      </dgm:t>
    </dgm:pt>
    <dgm:pt modelId="{3703699E-C5C2-4127-B636-E9A2211C2ACE}" type="parTrans" cxnId="{B9864331-8289-4803-ABA1-AD1B68D59EAF}">
      <dgm:prSet/>
      <dgm:spPr/>
      <dgm:t>
        <a:bodyPr/>
        <a:lstStyle/>
        <a:p>
          <a:endParaRPr lang="en-US"/>
        </a:p>
      </dgm:t>
    </dgm:pt>
    <dgm:pt modelId="{1FFA089A-A0F8-45DD-857A-EBA8EE369134}" type="sibTrans" cxnId="{B9864331-8289-4803-ABA1-AD1B68D59EAF}">
      <dgm:prSet/>
      <dgm:spPr/>
      <dgm:t>
        <a:bodyPr/>
        <a:lstStyle/>
        <a:p>
          <a:endParaRPr lang="en-US"/>
        </a:p>
      </dgm:t>
    </dgm:pt>
    <dgm:pt modelId="{111FC8CC-EFFF-4D90-AC8B-C0F791B5D70A}">
      <dgm:prSet phldrT="[Text]"/>
      <dgm:spPr/>
      <dgm:t>
        <a:bodyPr/>
        <a:lstStyle/>
        <a:p>
          <a:r>
            <a:rPr lang="en-US" b="1" dirty="0">
              <a:solidFill>
                <a:schemeClr val="tx1"/>
              </a:solidFill>
            </a:rPr>
            <a:t>Scams </a:t>
          </a:r>
        </a:p>
      </dgm:t>
    </dgm:pt>
    <dgm:pt modelId="{2E39A9B2-AEE6-443F-A9D3-602C9977B0F5}" type="parTrans" cxnId="{E1F65616-6140-4D53-94C7-120BCEB3D54D}">
      <dgm:prSet/>
      <dgm:spPr/>
      <dgm:t>
        <a:bodyPr/>
        <a:lstStyle/>
        <a:p>
          <a:endParaRPr lang="en-US"/>
        </a:p>
      </dgm:t>
    </dgm:pt>
    <dgm:pt modelId="{515A2463-E2B8-4B60-84B5-0F87E3DD638D}" type="sibTrans" cxnId="{E1F65616-6140-4D53-94C7-120BCEB3D54D}">
      <dgm:prSet/>
      <dgm:spPr/>
      <dgm:t>
        <a:bodyPr/>
        <a:lstStyle/>
        <a:p>
          <a:endParaRPr lang="en-US"/>
        </a:p>
      </dgm:t>
    </dgm:pt>
    <dgm:pt modelId="{09F2FEFB-7DD6-41FF-B306-173768CA1A87}">
      <dgm:prSet phldrT="[Text]"/>
      <dgm:spPr/>
      <dgm:t>
        <a:bodyPr/>
        <a:lstStyle/>
        <a:p>
          <a:r>
            <a:rPr lang="en-US" b="1" dirty="0">
              <a:solidFill>
                <a:schemeClr val="tx1"/>
              </a:solidFill>
            </a:rPr>
            <a:t>Wounds </a:t>
          </a:r>
        </a:p>
      </dgm:t>
    </dgm:pt>
    <dgm:pt modelId="{65057219-B817-43FC-B823-F00694FA319B}" type="parTrans" cxnId="{CA1F379E-D9FA-4E31-ADEC-83114FC6C6B0}">
      <dgm:prSet/>
      <dgm:spPr/>
      <dgm:t>
        <a:bodyPr/>
        <a:lstStyle/>
        <a:p>
          <a:endParaRPr lang="en-US"/>
        </a:p>
      </dgm:t>
    </dgm:pt>
    <dgm:pt modelId="{66CB7FD8-BD65-4511-AD9F-239BF6321F10}" type="sibTrans" cxnId="{CA1F379E-D9FA-4E31-ADEC-83114FC6C6B0}">
      <dgm:prSet/>
      <dgm:spPr/>
      <dgm:t>
        <a:bodyPr/>
        <a:lstStyle/>
        <a:p>
          <a:endParaRPr lang="en-US"/>
        </a:p>
      </dgm:t>
    </dgm:pt>
    <dgm:pt modelId="{967AA4A0-98F8-4015-BC96-4A631B1BDAE1}">
      <dgm:prSet phldrT="[Text]"/>
      <dgm:spPr/>
      <dgm:t>
        <a:bodyPr/>
        <a:lstStyle/>
        <a:p>
          <a:r>
            <a:rPr lang="en-US" b="1" dirty="0">
              <a:solidFill>
                <a:schemeClr val="tx1"/>
              </a:solidFill>
            </a:rPr>
            <a:t>Wandering</a:t>
          </a:r>
        </a:p>
      </dgm:t>
    </dgm:pt>
    <dgm:pt modelId="{C728959D-C68D-412F-8A52-6E8B502EA57E}" type="parTrans" cxnId="{3EE6A4E8-DB34-4725-B707-14841AF9716D}">
      <dgm:prSet/>
      <dgm:spPr/>
      <dgm:t>
        <a:bodyPr/>
        <a:lstStyle/>
        <a:p>
          <a:endParaRPr lang="en-US"/>
        </a:p>
      </dgm:t>
    </dgm:pt>
    <dgm:pt modelId="{A4A339BD-E476-4683-9162-A00A312977D0}" type="sibTrans" cxnId="{3EE6A4E8-DB34-4725-B707-14841AF9716D}">
      <dgm:prSet/>
      <dgm:spPr/>
      <dgm:t>
        <a:bodyPr/>
        <a:lstStyle/>
        <a:p>
          <a:endParaRPr lang="en-US"/>
        </a:p>
      </dgm:t>
    </dgm:pt>
    <dgm:pt modelId="{C4A2A487-8FCE-4135-ACFF-6D44DE0621DB}">
      <dgm:prSet phldrT="[Text]"/>
      <dgm:spPr/>
      <dgm:t>
        <a:bodyPr/>
        <a:lstStyle/>
        <a:p>
          <a:r>
            <a:rPr lang="en-US" b="1" dirty="0">
              <a:solidFill>
                <a:schemeClr val="tx1"/>
              </a:solidFill>
            </a:rPr>
            <a:t>Restraints</a:t>
          </a:r>
        </a:p>
      </dgm:t>
    </dgm:pt>
    <dgm:pt modelId="{77932179-B861-441B-8B33-B862887037CB}" type="sibTrans" cxnId="{43993B0A-B6B6-4E15-A3FC-FEB818532A19}">
      <dgm:prSet/>
      <dgm:spPr/>
      <dgm:t>
        <a:bodyPr/>
        <a:lstStyle/>
        <a:p>
          <a:endParaRPr lang="en-US"/>
        </a:p>
      </dgm:t>
    </dgm:pt>
    <dgm:pt modelId="{D644C8FF-C05D-40E7-A4B7-8AEB78E50041}" type="parTrans" cxnId="{43993B0A-B6B6-4E15-A3FC-FEB818532A19}">
      <dgm:prSet/>
      <dgm:spPr/>
      <dgm:t>
        <a:bodyPr/>
        <a:lstStyle/>
        <a:p>
          <a:endParaRPr lang="en-US"/>
        </a:p>
      </dgm:t>
    </dgm:pt>
    <dgm:pt modelId="{E39BFC96-FE3D-441C-8EBF-FDF1DF41C10C}" type="pres">
      <dgm:prSet presAssocID="{79B8D99D-9843-4CA7-94BD-176FCDF4C3D4}" presName="diagram" presStyleCnt="0">
        <dgm:presLayoutVars>
          <dgm:dir/>
          <dgm:resizeHandles val="exact"/>
        </dgm:presLayoutVars>
      </dgm:prSet>
      <dgm:spPr/>
    </dgm:pt>
    <dgm:pt modelId="{A124BF5D-4C97-4FB1-852D-B89AE7A7143E}" type="pres">
      <dgm:prSet presAssocID="{F07D644C-518C-49A6-9A28-38C532A1E06A}" presName="node" presStyleLbl="node1" presStyleIdx="0" presStyleCnt="12">
        <dgm:presLayoutVars>
          <dgm:bulletEnabled val="1"/>
        </dgm:presLayoutVars>
      </dgm:prSet>
      <dgm:spPr/>
    </dgm:pt>
    <dgm:pt modelId="{BEDC584D-F34D-4494-9EAA-13244EE791E6}" type="pres">
      <dgm:prSet presAssocID="{79D72E35-1333-4185-9FB9-830F7FAFE522}" presName="sibTrans" presStyleCnt="0"/>
      <dgm:spPr/>
    </dgm:pt>
    <dgm:pt modelId="{EB3D5BC7-E323-4930-BB45-1DCAF783E41D}" type="pres">
      <dgm:prSet presAssocID="{7C855025-2F8A-4647-B6C7-01D19E3506A4}" presName="node" presStyleLbl="node1" presStyleIdx="1" presStyleCnt="12">
        <dgm:presLayoutVars>
          <dgm:bulletEnabled val="1"/>
        </dgm:presLayoutVars>
      </dgm:prSet>
      <dgm:spPr/>
    </dgm:pt>
    <dgm:pt modelId="{3D5F796E-563B-406E-8D1C-7859FF0CD969}" type="pres">
      <dgm:prSet presAssocID="{20ADD042-2FAF-476C-BA6C-3FAE06E5DDB5}" presName="sibTrans" presStyleCnt="0"/>
      <dgm:spPr/>
    </dgm:pt>
    <dgm:pt modelId="{93E22125-D900-45CD-BFDF-D8F899B58556}" type="pres">
      <dgm:prSet presAssocID="{39D368A8-327C-4169-AC86-FB3B8DDED26D}" presName="node" presStyleLbl="node1" presStyleIdx="2" presStyleCnt="12">
        <dgm:presLayoutVars>
          <dgm:bulletEnabled val="1"/>
        </dgm:presLayoutVars>
      </dgm:prSet>
      <dgm:spPr/>
    </dgm:pt>
    <dgm:pt modelId="{913EDB69-7E55-4998-BD29-BE62ABBC49D0}" type="pres">
      <dgm:prSet presAssocID="{631A0A83-5ABB-4AC5-8CE0-1297A3749E0B}" presName="sibTrans" presStyleCnt="0"/>
      <dgm:spPr/>
    </dgm:pt>
    <dgm:pt modelId="{5EC95E75-44FB-41E4-888E-6B089DAC75C0}" type="pres">
      <dgm:prSet presAssocID="{8BE6FF79-DF76-438F-8B8B-3156541C9ABB}" presName="node" presStyleLbl="node1" presStyleIdx="3" presStyleCnt="12">
        <dgm:presLayoutVars>
          <dgm:bulletEnabled val="1"/>
        </dgm:presLayoutVars>
      </dgm:prSet>
      <dgm:spPr/>
    </dgm:pt>
    <dgm:pt modelId="{E4C58748-25BC-4B8B-8F53-09415EA3E4BF}" type="pres">
      <dgm:prSet presAssocID="{CB2A078F-41DD-4599-943A-8AA1DAD26EEC}" presName="sibTrans" presStyleCnt="0"/>
      <dgm:spPr/>
    </dgm:pt>
    <dgm:pt modelId="{447B3F33-435F-44FF-92BD-44DACD1733BA}" type="pres">
      <dgm:prSet presAssocID="{B2CB118D-C02B-4B5A-90CB-6890A0EC707F}" presName="node" presStyleLbl="node1" presStyleIdx="4" presStyleCnt="12">
        <dgm:presLayoutVars>
          <dgm:bulletEnabled val="1"/>
        </dgm:presLayoutVars>
      </dgm:prSet>
      <dgm:spPr/>
    </dgm:pt>
    <dgm:pt modelId="{04F8967C-0103-492C-9ADD-D1255267A36C}" type="pres">
      <dgm:prSet presAssocID="{89425255-8019-49DF-9FD9-C3EA83F00219}" presName="sibTrans" presStyleCnt="0"/>
      <dgm:spPr/>
    </dgm:pt>
    <dgm:pt modelId="{C6174EF2-4190-4316-B358-BC56CF40C331}" type="pres">
      <dgm:prSet presAssocID="{6E63C3DB-0382-4381-A31D-86BE97837CA5}" presName="node" presStyleLbl="node1" presStyleIdx="5" presStyleCnt="12">
        <dgm:presLayoutVars>
          <dgm:bulletEnabled val="1"/>
        </dgm:presLayoutVars>
      </dgm:prSet>
      <dgm:spPr/>
    </dgm:pt>
    <dgm:pt modelId="{2B891F66-CC60-4365-A30D-42EF56B5E246}" type="pres">
      <dgm:prSet presAssocID="{162C5284-D19A-43EF-98E4-96D08B775ECB}" presName="sibTrans" presStyleCnt="0"/>
      <dgm:spPr/>
    </dgm:pt>
    <dgm:pt modelId="{BE3FA1BE-CAF7-47A6-B747-8877CA9FF87F}" type="pres">
      <dgm:prSet presAssocID="{B0783AAE-9962-458A-86C0-C375468B5AD3}" presName="node" presStyleLbl="node1" presStyleIdx="6" presStyleCnt="12">
        <dgm:presLayoutVars>
          <dgm:bulletEnabled val="1"/>
        </dgm:presLayoutVars>
      </dgm:prSet>
      <dgm:spPr/>
    </dgm:pt>
    <dgm:pt modelId="{436D5C1E-45DA-4876-89D9-89949299C852}" type="pres">
      <dgm:prSet presAssocID="{4B9A2E38-96D1-41CF-9E8C-840CECB88AEF}" presName="sibTrans" presStyleCnt="0"/>
      <dgm:spPr/>
    </dgm:pt>
    <dgm:pt modelId="{9F66532F-E1E7-42B8-97CC-C8152BAA5026}" type="pres">
      <dgm:prSet presAssocID="{61C04F94-0522-40FC-9315-213BAD46D6A9}" presName="node" presStyleLbl="node1" presStyleIdx="7" presStyleCnt="12">
        <dgm:presLayoutVars>
          <dgm:bulletEnabled val="1"/>
        </dgm:presLayoutVars>
      </dgm:prSet>
      <dgm:spPr/>
    </dgm:pt>
    <dgm:pt modelId="{00F2BFDC-C8E8-4C7C-9132-2860EF9F2E01}" type="pres">
      <dgm:prSet presAssocID="{71391155-1794-4B49-B3AB-E095830387E5}" presName="sibTrans" presStyleCnt="0"/>
      <dgm:spPr/>
    </dgm:pt>
    <dgm:pt modelId="{6BC1234F-40FB-4659-A126-79D2A6515ACF}" type="pres">
      <dgm:prSet presAssocID="{C7B0177B-17B3-4D02-835D-5546025779B7}" presName="node" presStyleLbl="node1" presStyleIdx="8" presStyleCnt="12">
        <dgm:presLayoutVars>
          <dgm:bulletEnabled val="1"/>
        </dgm:presLayoutVars>
      </dgm:prSet>
      <dgm:spPr/>
    </dgm:pt>
    <dgm:pt modelId="{20919BF1-42D1-4B61-8287-0ADCBB53526D}" type="pres">
      <dgm:prSet presAssocID="{5C4693EC-6D27-45F5-BE4B-E7C5555B90A8}" presName="sibTrans" presStyleCnt="0"/>
      <dgm:spPr/>
    </dgm:pt>
    <dgm:pt modelId="{40BA278F-221F-48F4-8E9C-899270326776}" type="pres">
      <dgm:prSet presAssocID="{3EE17C52-4D19-407C-8571-A8844525FB78}" presName="node" presStyleLbl="node1" presStyleIdx="9" presStyleCnt="12">
        <dgm:presLayoutVars>
          <dgm:bulletEnabled val="1"/>
        </dgm:presLayoutVars>
      </dgm:prSet>
      <dgm:spPr/>
    </dgm:pt>
    <dgm:pt modelId="{F87A9A0D-62D1-40DB-8524-F2399F99B057}" type="pres">
      <dgm:prSet presAssocID="{34DC4494-1779-4F8C-AE5F-1F36DE5FAEBE}" presName="sibTrans" presStyleCnt="0"/>
      <dgm:spPr/>
    </dgm:pt>
    <dgm:pt modelId="{E955171E-933B-44D3-9BC5-082444296EB6}" type="pres">
      <dgm:prSet presAssocID="{E9181E9C-B999-4AD6-A5C2-B89D8887763D}" presName="node" presStyleLbl="node1" presStyleIdx="10" presStyleCnt="12">
        <dgm:presLayoutVars>
          <dgm:bulletEnabled val="1"/>
        </dgm:presLayoutVars>
      </dgm:prSet>
      <dgm:spPr/>
    </dgm:pt>
    <dgm:pt modelId="{399F2818-C688-4FDC-BE51-EF01D0768AD7}" type="pres">
      <dgm:prSet presAssocID="{F1FE8872-0E16-4604-9D37-0687CF5F1152}" presName="sibTrans" presStyleCnt="0"/>
      <dgm:spPr/>
    </dgm:pt>
    <dgm:pt modelId="{BF8E15DF-75DF-4506-B457-940953DDFE84}" type="pres">
      <dgm:prSet presAssocID="{D30F6DD3-B246-40E1-94DD-F487BB4811AE}" presName="node" presStyleLbl="node1" presStyleIdx="11" presStyleCnt="12">
        <dgm:presLayoutVars>
          <dgm:bulletEnabled val="1"/>
        </dgm:presLayoutVars>
      </dgm:prSet>
      <dgm:spPr/>
    </dgm:pt>
  </dgm:ptLst>
  <dgm:cxnLst>
    <dgm:cxn modelId="{90062801-1FF1-41BB-A776-A783B55C9C98}" type="presOf" srcId="{D30F6DD3-B246-40E1-94DD-F487BB4811AE}" destId="{BF8E15DF-75DF-4506-B457-940953DDFE84}" srcOrd="0" destOrd="0" presId="urn:microsoft.com/office/officeart/2005/8/layout/default"/>
    <dgm:cxn modelId="{E5EF6703-EF7A-498C-949E-4E09BFE3AF08}" srcId="{B0783AAE-9962-458A-86C0-C375468B5AD3}" destId="{DAFBD303-1A9F-4213-9A6B-9381A99FA288}" srcOrd="0" destOrd="0" parTransId="{EB3EEDE8-A36B-4C86-BE90-C4A49E634197}" sibTransId="{1976BA05-32E6-48BB-895C-16569EA91F19}"/>
    <dgm:cxn modelId="{953A8603-A2B7-4044-9770-FEEF8485AF0C}" type="presOf" srcId="{DAFBD303-1A9F-4213-9A6B-9381A99FA288}" destId="{BE3FA1BE-CAF7-47A6-B747-8877CA9FF87F}" srcOrd="0" destOrd="1" presId="urn:microsoft.com/office/officeart/2005/8/layout/default"/>
    <dgm:cxn modelId="{A53BB509-84DD-4146-BCDD-593A52D5F7A4}" srcId="{8BE6FF79-DF76-438F-8B8B-3156541C9ABB}" destId="{DBED44F3-A6E3-4764-843C-A83434F7BF84}" srcOrd="1" destOrd="0" parTransId="{86EC1F2E-36AD-41AC-B5A5-7571E21F8B92}" sibTransId="{AA274F76-567C-4F6B-906C-F279D9BF8C47}"/>
    <dgm:cxn modelId="{43993B0A-B6B6-4E15-A3FC-FEB818532A19}" srcId="{C7B0177B-17B3-4D02-835D-5546025779B7}" destId="{C4A2A487-8FCE-4135-ACFF-6D44DE0621DB}" srcOrd="2" destOrd="0" parTransId="{D644C8FF-C05D-40E7-A4B7-8AEB78E50041}" sibTransId="{77932179-B861-441B-8B33-B862887037CB}"/>
    <dgm:cxn modelId="{5AB3810C-60BE-4365-9F6A-45F05369DA51}" srcId="{D30F6DD3-B246-40E1-94DD-F487BB4811AE}" destId="{A8DD2C1A-D474-4203-84A3-84A8DB842BFE}" srcOrd="1" destOrd="0" parTransId="{9B1EA568-8A03-4164-B1A0-A20DB8C7ECD3}" sibTransId="{5453C99D-BFFD-467B-96DC-CA14F49B6D08}"/>
    <dgm:cxn modelId="{4BA3A50C-BE8C-4A1F-85DA-543DCDBBBBE8}" srcId="{79B8D99D-9843-4CA7-94BD-176FCDF4C3D4}" destId="{39D368A8-327C-4169-AC86-FB3B8DDED26D}" srcOrd="2" destOrd="0" parTransId="{4E31FD72-4820-4B9F-9888-5FDCBC2CFE0E}" sibTransId="{631A0A83-5ABB-4AC5-8CE0-1297A3749E0B}"/>
    <dgm:cxn modelId="{0665050F-C51B-4907-823C-13AA7C86A9E7}" type="presOf" srcId="{9FF2480B-0C59-469F-90D8-B286555F7B57}" destId="{93E22125-D900-45CD-BFDF-D8F899B58556}" srcOrd="0" destOrd="2" presId="urn:microsoft.com/office/officeart/2005/8/layout/default"/>
    <dgm:cxn modelId="{876D700F-A2CF-4A48-9573-06BAAA17BDCC}" type="presOf" srcId="{39D368A8-327C-4169-AC86-FB3B8DDED26D}" destId="{93E22125-D900-45CD-BFDF-D8F899B58556}" srcOrd="0" destOrd="0" presId="urn:microsoft.com/office/officeart/2005/8/layout/default"/>
    <dgm:cxn modelId="{53332A10-B073-4BBB-9799-CF656E8F822D}" type="presOf" srcId="{967AA4A0-98F8-4015-BC96-4A631B1BDAE1}" destId="{5EC95E75-44FB-41E4-888E-6B089DAC75C0}" srcOrd="0" destOrd="3" presId="urn:microsoft.com/office/officeart/2005/8/layout/default"/>
    <dgm:cxn modelId="{E1F65616-6140-4D53-94C7-120BCEB3D54D}" srcId="{E9181E9C-B999-4AD6-A5C2-B89D8887763D}" destId="{111FC8CC-EFFF-4D90-AC8B-C0F791B5D70A}" srcOrd="2" destOrd="0" parTransId="{2E39A9B2-AEE6-443F-A9D3-602C9977B0F5}" sibTransId="{515A2463-E2B8-4B60-84B5-0F87E3DD638D}"/>
    <dgm:cxn modelId="{0A592919-BA23-4C05-8563-636D4D26D3AF}" srcId="{6E63C3DB-0382-4381-A31D-86BE97837CA5}" destId="{B798F89F-FA66-47D5-9306-A4CB87F4C903}" srcOrd="0" destOrd="0" parTransId="{C3808EF9-000D-4E49-A932-515445914D90}" sibTransId="{1F5FEA9C-A02F-4394-934D-3287BF9C1389}"/>
    <dgm:cxn modelId="{998F8F19-6953-4581-9FA0-A96D18A08078}" srcId="{39D368A8-327C-4169-AC86-FB3B8DDED26D}" destId="{9FF2480B-0C59-469F-90D8-B286555F7B57}" srcOrd="1" destOrd="0" parTransId="{132A807C-8297-4794-A5CB-F5CA0CFDAC2E}" sibTransId="{256EB350-591D-431A-B252-4B39FD3A33C2}"/>
    <dgm:cxn modelId="{47999319-B510-4EE8-8C5D-29499B26E64B}" type="presOf" srcId="{0C59194D-EDAC-4714-ABD6-58977DB3927D}" destId="{6BC1234F-40FB-4659-A126-79D2A6515ACF}" srcOrd="0" destOrd="1" presId="urn:microsoft.com/office/officeart/2005/8/layout/default"/>
    <dgm:cxn modelId="{8499661C-93BF-488D-8A97-5050F11FECEA}" srcId="{79B8D99D-9843-4CA7-94BD-176FCDF4C3D4}" destId="{B0783AAE-9962-458A-86C0-C375468B5AD3}" srcOrd="6" destOrd="0" parTransId="{DDDAE542-0691-4A83-8C1C-9C619BC57D5C}" sibTransId="{4B9A2E38-96D1-41CF-9E8C-840CECB88AEF}"/>
    <dgm:cxn modelId="{CF99BA27-935D-4A67-A6A5-CCA57A689C9B}" srcId="{B2CB118D-C02B-4B5A-90CB-6890A0EC707F}" destId="{35DFFE0C-F1B2-46EA-8119-0F30FB4B89D3}" srcOrd="1" destOrd="0" parTransId="{5C7F56BC-C481-4682-A810-FC841580968A}" sibTransId="{E7FC3699-E5A4-4BCF-80E5-003A0160FD04}"/>
    <dgm:cxn modelId="{B9864331-8289-4803-ABA1-AD1B68D59EAF}" srcId="{B2CB118D-C02B-4B5A-90CB-6890A0EC707F}" destId="{243E07C6-C247-483B-91C1-933F1D2118DB}" srcOrd="2" destOrd="0" parTransId="{3703699E-C5C2-4127-B636-E9A2211C2ACE}" sibTransId="{1FFA089A-A0F8-45DD-857A-EBA8EE369134}"/>
    <dgm:cxn modelId="{1F0DCA34-1103-4682-865D-8AB327932331}" type="presOf" srcId="{A9618C1E-06B6-4310-BACE-5D15DAB4CA07}" destId="{A124BF5D-4C97-4FB1-852D-B89AE7A7143E}" srcOrd="0" destOrd="1" presId="urn:microsoft.com/office/officeart/2005/8/layout/default"/>
    <dgm:cxn modelId="{0CCBED35-78CA-4856-9EE3-521A85757C0D}" type="presOf" srcId="{35DFFE0C-F1B2-46EA-8119-0F30FB4B89D3}" destId="{447B3F33-435F-44FF-92BD-44DACD1733BA}" srcOrd="0" destOrd="2" presId="urn:microsoft.com/office/officeart/2005/8/layout/default"/>
    <dgm:cxn modelId="{ADE38538-8789-435F-A3B8-AE04CED612A7}" type="presOf" srcId="{7C855025-2F8A-4647-B6C7-01D19E3506A4}" destId="{EB3D5BC7-E323-4930-BB45-1DCAF783E41D}" srcOrd="0" destOrd="0" presId="urn:microsoft.com/office/officeart/2005/8/layout/default"/>
    <dgm:cxn modelId="{D98F803D-65F3-4999-9BBB-FE3D1E9F5E62}" srcId="{F07D644C-518C-49A6-9A28-38C532A1E06A}" destId="{37A478E0-9328-49CE-8998-62193B11FA32}" srcOrd="1" destOrd="0" parTransId="{034AE3AB-BD92-4241-A995-43D200F5BF1E}" sibTransId="{90C933A0-CFF8-458D-B187-8359C0CD8A85}"/>
    <dgm:cxn modelId="{9ACCEF3D-2941-4179-B65B-B3CDEF020DE7}" srcId="{8BE6FF79-DF76-438F-8B8B-3156541C9ABB}" destId="{AA693A05-519C-4805-83B4-C8887E8CBF34}" srcOrd="0" destOrd="0" parTransId="{6CC4C198-92DE-4515-9E3D-6CBDC7EE41D2}" sibTransId="{D47523C4-0E27-4808-B694-0659E6538017}"/>
    <dgm:cxn modelId="{3636C65B-7880-4FEB-9249-9ADDC47C5984}" type="presOf" srcId="{C7B0177B-17B3-4D02-835D-5546025779B7}" destId="{6BC1234F-40FB-4659-A126-79D2A6515ACF}" srcOrd="0" destOrd="0" presId="urn:microsoft.com/office/officeart/2005/8/layout/default"/>
    <dgm:cxn modelId="{225D5C5C-3686-4A3E-8818-5C645FF30BE2}" srcId="{B0783AAE-9962-458A-86C0-C375468B5AD3}" destId="{5F2FD2FD-728C-425E-B6DC-C82074F70E87}" srcOrd="1" destOrd="0" parTransId="{0759347C-1520-4A66-972B-66E46A5CFE07}" sibTransId="{7A1253E6-8D2C-47A7-99B2-B6F92CD587B3}"/>
    <dgm:cxn modelId="{2A82C242-F2C4-459B-877A-E581CE696117}" srcId="{79B8D99D-9843-4CA7-94BD-176FCDF4C3D4}" destId="{F07D644C-518C-49A6-9A28-38C532A1E06A}" srcOrd="0" destOrd="0" parTransId="{68EE5295-2259-44CC-B90A-30FC59AECADB}" sibTransId="{79D72E35-1333-4185-9FB9-830F7FAFE522}"/>
    <dgm:cxn modelId="{CE21C962-0DC1-46FA-A0DE-CBE69F2E91F9}" type="presOf" srcId="{C4A2A487-8FCE-4135-ACFF-6D44DE0621DB}" destId="{6BC1234F-40FB-4659-A126-79D2A6515ACF}" srcOrd="0" destOrd="3" presId="urn:microsoft.com/office/officeart/2005/8/layout/default"/>
    <dgm:cxn modelId="{3F736F43-930A-4070-9008-1A94B15C1790}" srcId="{79B8D99D-9843-4CA7-94BD-176FCDF4C3D4}" destId="{B2CB118D-C02B-4B5A-90CB-6890A0EC707F}" srcOrd="4" destOrd="0" parTransId="{54A8E0D0-B200-4858-9CDD-45BF4232A7F1}" sibTransId="{89425255-8019-49DF-9FD9-C3EA83F00219}"/>
    <dgm:cxn modelId="{42B6F565-0F4D-4654-9DE2-569C947B13A8}" type="presOf" srcId="{6E63C3DB-0382-4381-A31D-86BE97837CA5}" destId="{C6174EF2-4190-4316-B358-BC56CF40C331}" srcOrd="0" destOrd="0" presId="urn:microsoft.com/office/officeart/2005/8/layout/default"/>
    <dgm:cxn modelId="{F1B17D66-4846-4238-A230-0C198B93E306}" type="presOf" srcId="{E0EED570-68C1-4EBD-8F79-49A8ABBEE31B}" destId="{6BC1234F-40FB-4659-A126-79D2A6515ACF}" srcOrd="0" destOrd="2" presId="urn:microsoft.com/office/officeart/2005/8/layout/default"/>
    <dgm:cxn modelId="{78CE3847-6390-4589-834A-D70FFF8C7C34}" type="presOf" srcId="{75D9FF1F-DF35-45B8-9E77-E1FA7CAB84D2}" destId="{EB3D5BC7-E323-4930-BB45-1DCAF783E41D}" srcOrd="0" destOrd="1" presId="urn:microsoft.com/office/officeart/2005/8/layout/default"/>
    <dgm:cxn modelId="{1AD03548-501D-4630-932E-86BD4EE40FC1}" type="presOf" srcId="{37A478E0-9328-49CE-8998-62193B11FA32}" destId="{A124BF5D-4C97-4FB1-852D-B89AE7A7143E}" srcOrd="0" destOrd="2" presId="urn:microsoft.com/office/officeart/2005/8/layout/default"/>
    <dgm:cxn modelId="{1E774368-F922-4604-9324-619F42070DE0}" type="presOf" srcId="{61C04F94-0522-40FC-9315-213BAD46D6A9}" destId="{9F66532F-E1E7-42B8-97CC-C8152BAA5026}" srcOrd="0" destOrd="0" presId="urn:microsoft.com/office/officeart/2005/8/layout/default"/>
    <dgm:cxn modelId="{62DF4069-AC69-4537-BE2D-E7C7DAD02B8A}" type="presOf" srcId="{79B8D99D-9843-4CA7-94BD-176FCDF4C3D4}" destId="{E39BFC96-FE3D-441C-8EBF-FDF1DF41C10C}" srcOrd="0" destOrd="0" presId="urn:microsoft.com/office/officeart/2005/8/layout/default"/>
    <dgm:cxn modelId="{295F1D4D-4F0C-4EFE-975E-3F156BD10A0B}" type="presOf" srcId="{111FC8CC-EFFF-4D90-AC8B-C0F791B5D70A}" destId="{E955171E-933B-44D3-9BC5-082444296EB6}" srcOrd="0" destOrd="3" presId="urn:microsoft.com/office/officeart/2005/8/layout/default"/>
    <dgm:cxn modelId="{01A0A64E-C981-4E73-9CB9-C9A5D7C64184}" srcId="{79B8D99D-9843-4CA7-94BD-176FCDF4C3D4}" destId="{7C855025-2F8A-4647-B6C7-01D19E3506A4}" srcOrd="1" destOrd="0" parTransId="{CABE2038-3C89-4D6F-84A9-70D0134F56C8}" sibTransId="{20ADD042-2FAF-476C-BA6C-3FAE06E5DDB5}"/>
    <dgm:cxn modelId="{F9304E51-41B4-4906-956B-84C3E4275E82}" type="presOf" srcId="{E3D0771E-3EB9-4BA0-A524-B458FE86A03B}" destId="{93E22125-D900-45CD-BFDF-D8F899B58556}" srcOrd="0" destOrd="1" presId="urn:microsoft.com/office/officeart/2005/8/layout/default"/>
    <dgm:cxn modelId="{04626472-F64B-4D39-9B7C-F38A010B0A93}" type="presOf" srcId="{B0783AAE-9962-458A-86C0-C375468B5AD3}" destId="{BE3FA1BE-CAF7-47A6-B747-8877CA9FF87F}" srcOrd="0" destOrd="0" presId="urn:microsoft.com/office/officeart/2005/8/layout/default"/>
    <dgm:cxn modelId="{F54F677B-CD7D-4DE5-B9FC-400F2FF4E012}" srcId="{79B8D99D-9843-4CA7-94BD-176FCDF4C3D4}" destId="{6E63C3DB-0382-4381-A31D-86BE97837CA5}" srcOrd="5" destOrd="0" parTransId="{83CF9A86-52A3-4BCA-BC4C-AA432E84012A}" sibTransId="{162C5284-D19A-43EF-98E4-96D08B775ECB}"/>
    <dgm:cxn modelId="{5DF9EF7B-86E8-4974-9522-7D4816A0E912}" srcId="{79B8D99D-9843-4CA7-94BD-176FCDF4C3D4}" destId="{D30F6DD3-B246-40E1-94DD-F487BB4811AE}" srcOrd="11" destOrd="0" parTransId="{DCFE6D00-29BF-4125-A7D0-6F4FC2658200}" sibTransId="{086B9660-FF20-4F27-9E4C-DE007C1A9BA9}"/>
    <dgm:cxn modelId="{5AAE007D-2B8D-420A-A73F-AC7BE8BFCEC1}" type="presOf" srcId="{718BBE91-9720-49F0-A6AA-EFFF127402AC}" destId="{40BA278F-221F-48F4-8E9C-899270326776}" srcOrd="0" destOrd="2" presId="urn:microsoft.com/office/officeart/2005/8/layout/default"/>
    <dgm:cxn modelId="{191D1F7D-6E92-40A5-A395-FC2E9508F9BB}" type="presOf" srcId="{F07D644C-518C-49A6-9A28-38C532A1E06A}" destId="{A124BF5D-4C97-4FB1-852D-B89AE7A7143E}" srcOrd="0" destOrd="0" presId="urn:microsoft.com/office/officeart/2005/8/layout/default"/>
    <dgm:cxn modelId="{9F2E6785-ECD2-4A64-83DA-C115BA8BB992}" type="presOf" srcId="{DBED44F3-A6E3-4764-843C-A83434F7BF84}" destId="{5EC95E75-44FB-41E4-888E-6B089DAC75C0}" srcOrd="0" destOrd="2" presId="urn:microsoft.com/office/officeart/2005/8/layout/default"/>
    <dgm:cxn modelId="{7715BB88-8171-4A39-B8D0-D2901E740909}" srcId="{79B8D99D-9843-4CA7-94BD-176FCDF4C3D4}" destId="{E9181E9C-B999-4AD6-A5C2-B89D8887763D}" srcOrd="10" destOrd="0" parTransId="{15E540C0-FC93-48E2-AEEE-FD81466F78B5}" sibTransId="{F1FE8872-0E16-4604-9D37-0687CF5F1152}"/>
    <dgm:cxn modelId="{72E1BF8A-B2A8-4ECC-A11B-18E00A59D735}" srcId="{79B8D99D-9843-4CA7-94BD-176FCDF4C3D4}" destId="{C7B0177B-17B3-4D02-835D-5546025779B7}" srcOrd="8" destOrd="0" parTransId="{F27595E4-CDAF-4A97-938A-5EE3021B1D82}" sibTransId="{5C4693EC-6D27-45F5-BE4B-E7C5555B90A8}"/>
    <dgm:cxn modelId="{73FF298D-D603-4B70-8966-152322045A67}" srcId="{3EE17C52-4D19-407C-8571-A8844525FB78}" destId="{718BBE91-9720-49F0-A6AA-EFFF127402AC}" srcOrd="1" destOrd="0" parTransId="{F53D15D8-B60B-4F5E-AD4C-AFBF6C451D1E}" sibTransId="{2A910F91-2034-401E-A448-94FB4806107F}"/>
    <dgm:cxn modelId="{9B4A728D-2F68-4CCB-844F-3FBE95A69426}" srcId="{F07D644C-518C-49A6-9A28-38C532A1E06A}" destId="{A9618C1E-06B6-4310-BACE-5D15DAB4CA07}" srcOrd="0" destOrd="0" parTransId="{DDC69D22-EECB-4164-81D7-26891D81F839}" sibTransId="{DBB047BB-A68E-4E99-A512-13B0F44E274E}"/>
    <dgm:cxn modelId="{4808578D-3795-4922-B90F-6AC3586E62C6}" srcId="{79B8D99D-9843-4CA7-94BD-176FCDF4C3D4}" destId="{8BE6FF79-DF76-438F-8B8B-3156541C9ABB}" srcOrd="3" destOrd="0" parTransId="{2402CD7B-2F9B-4F2B-8292-6FEF028FB068}" sibTransId="{CB2A078F-41DD-4599-943A-8AA1DAD26EEC}"/>
    <dgm:cxn modelId="{4BE5A68D-AF9E-4D5B-B868-D8834C389663}" type="presOf" srcId="{2163E23E-0240-4ADB-BAE7-65DCF93AFAF1}" destId="{C6174EF2-4190-4316-B358-BC56CF40C331}" srcOrd="0" destOrd="2" presId="urn:microsoft.com/office/officeart/2005/8/layout/default"/>
    <dgm:cxn modelId="{F58B6F8E-2144-49E4-9538-807B9899DFF4}" type="presOf" srcId="{70DF451A-5967-4D2E-8D33-D4D4B3991CFD}" destId="{447B3F33-435F-44FF-92BD-44DACD1733BA}" srcOrd="0" destOrd="1" presId="urn:microsoft.com/office/officeart/2005/8/layout/default"/>
    <dgm:cxn modelId="{4460B78E-4F0A-4D29-B49D-A60ED68987E7}" srcId="{6E63C3DB-0382-4381-A31D-86BE97837CA5}" destId="{2163E23E-0240-4ADB-BAE7-65DCF93AFAF1}" srcOrd="1" destOrd="0" parTransId="{C5A258DF-94E9-41D2-B449-EB9F11F491B8}" sibTransId="{758051A4-D07C-4A33-9D82-3D98F33B8D62}"/>
    <dgm:cxn modelId="{9C3A5595-7364-4CD2-89DD-8782980C9157}" srcId="{61C04F94-0522-40FC-9315-213BAD46D6A9}" destId="{294914B3-C27F-488D-AFCE-E879936B815A}" srcOrd="0" destOrd="0" parTransId="{D1C713F0-B7C6-462D-9A7E-F12A9E3C13CA}" sibTransId="{78319F2B-8F1C-4D7B-905F-4543BC36A7E5}"/>
    <dgm:cxn modelId="{C1ADA797-1597-4162-9DA5-DB9953E32018}" type="presOf" srcId="{9A08E217-B504-4F18-A8D3-6AC8A0EA2C6F}" destId="{BF8E15DF-75DF-4506-B457-940953DDFE84}" srcOrd="0" destOrd="1" presId="urn:microsoft.com/office/officeart/2005/8/layout/default"/>
    <dgm:cxn modelId="{CA1F379E-D9FA-4E31-ADEC-83114FC6C6B0}" srcId="{6E63C3DB-0382-4381-A31D-86BE97837CA5}" destId="{09F2FEFB-7DD6-41FF-B306-173768CA1A87}" srcOrd="2" destOrd="0" parTransId="{65057219-B817-43FC-B823-F00694FA319B}" sibTransId="{66CB7FD8-BD65-4511-AD9F-239BF6321F10}"/>
    <dgm:cxn modelId="{C1F819A2-7D65-4A8E-8BBC-76CE8D61561D}" type="presOf" srcId="{3EE17C52-4D19-407C-8571-A8844525FB78}" destId="{40BA278F-221F-48F4-8E9C-899270326776}" srcOrd="0" destOrd="0" presId="urn:microsoft.com/office/officeart/2005/8/layout/default"/>
    <dgm:cxn modelId="{C62D4FA3-2179-41BB-B0DF-8425130D8E91}" type="presOf" srcId="{A8DD2C1A-D474-4203-84A3-84A8DB842BFE}" destId="{BF8E15DF-75DF-4506-B457-940953DDFE84}" srcOrd="0" destOrd="2" presId="urn:microsoft.com/office/officeart/2005/8/layout/default"/>
    <dgm:cxn modelId="{FD7CE8A4-5917-4DB9-AEEB-CAB4636238BF}" srcId="{39D368A8-327C-4169-AC86-FB3B8DDED26D}" destId="{E3D0771E-3EB9-4BA0-A524-B458FE86A03B}" srcOrd="0" destOrd="0" parTransId="{146CCB2B-342F-470C-B4E8-E22141267DE1}" sibTransId="{299BA7EC-F5EC-44D1-9CB9-D1CC8E2B3B7B}"/>
    <dgm:cxn modelId="{E2FD10AB-EA8A-4E81-B17E-7703A7E3A237}" type="presOf" srcId="{5F2FD2FD-728C-425E-B6DC-C82074F70E87}" destId="{BE3FA1BE-CAF7-47A6-B747-8877CA9FF87F}" srcOrd="0" destOrd="2" presId="urn:microsoft.com/office/officeart/2005/8/layout/default"/>
    <dgm:cxn modelId="{B0DF3FAE-B253-4A94-B982-401B65262862}" type="presOf" srcId="{09F2FEFB-7DD6-41FF-B306-173768CA1A87}" destId="{C6174EF2-4190-4316-B358-BC56CF40C331}" srcOrd="0" destOrd="3" presId="urn:microsoft.com/office/officeart/2005/8/layout/default"/>
    <dgm:cxn modelId="{E7169FB0-4782-4102-B791-660AC1F0090C}" srcId="{3EE17C52-4D19-407C-8571-A8844525FB78}" destId="{7EC2DF39-96FC-4F07-8523-99DCC9028965}" srcOrd="0" destOrd="0" parTransId="{13B83A3D-E9BC-44B6-AA54-694FA9A384DF}" sibTransId="{C7D9074C-F3D8-4C53-B17A-4A0DFF233803}"/>
    <dgm:cxn modelId="{92DF71B6-EE2F-4B97-9EA7-42A18B98403A}" type="presOf" srcId="{7EC2DF39-96FC-4F07-8523-99DCC9028965}" destId="{40BA278F-221F-48F4-8E9C-899270326776}" srcOrd="0" destOrd="1" presId="urn:microsoft.com/office/officeart/2005/8/layout/default"/>
    <dgm:cxn modelId="{E471AFB9-10DC-4A41-91C3-B6F524AB0109}" srcId="{E9181E9C-B999-4AD6-A5C2-B89D8887763D}" destId="{4310A60D-8FF7-482D-9E0E-38BDC6B2E6BD}" srcOrd="1" destOrd="0" parTransId="{0AF4F387-B774-4F89-A545-756B2969E37F}" sibTransId="{95CADD8C-7F61-4FB6-AA94-F763C0C7905D}"/>
    <dgm:cxn modelId="{DD315FBA-D9C3-41BC-85BE-A81B265658C3}" srcId="{79B8D99D-9843-4CA7-94BD-176FCDF4C3D4}" destId="{61C04F94-0522-40FC-9315-213BAD46D6A9}" srcOrd="7" destOrd="0" parTransId="{31182DCC-A686-4FD4-8867-E9E75BB15D07}" sibTransId="{71391155-1794-4B49-B3AB-E095830387E5}"/>
    <dgm:cxn modelId="{6A90E4BC-D5D5-4AF7-912D-874E5D693100}" type="presOf" srcId="{4310A60D-8FF7-482D-9E0E-38BDC6B2E6BD}" destId="{E955171E-933B-44D3-9BC5-082444296EB6}" srcOrd="0" destOrd="2" presId="urn:microsoft.com/office/officeart/2005/8/layout/default"/>
    <dgm:cxn modelId="{25E2C8C0-B45C-4A5F-AD00-667117292FF4}" type="presOf" srcId="{243E07C6-C247-483B-91C1-933F1D2118DB}" destId="{447B3F33-435F-44FF-92BD-44DACD1733BA}" srcOrd="0" destOrd="3" presId="urn:microsoft.com/office/officeart/2005/8/layout/default"/>
    <dgm:cxn modelId="{E76E9BC1-646E-47F0-9320-1230B74A6AF6}" srcId="{7C855025-2F8A-4647-B6C7-01D19E3506A4}" destId="{75D9FF1F-DF35-45B8-9E77-E1FA7CAB84D2}" srcOrd="0" destOrd="0" parTransId="{DCD10781-A671-4907-AACA-827696775A31}" sibTransId="{9585D075-119E-468A-A176-74CA80EF0CDF}"/>
    <dgm:cxn modelId="{EC76FCD0-BA84-4617-8F7A-00B2C046FCC7}" srcId="{79B8D99D-9843-4CA7-94BD-176FCDF4C3D4}" destId="{3EE17C52-4D19-407C-8571-A8844525FB78}" srcOrd="9" destOrd="0" parTransId="{247BA3D0-5CEC-4DCF-A1BA-C5FF55A17D20}" sibTransId="{34DC4494-1779-4F8C-AE5F-1F36DE5FAEBE}"/>
    <dgm:cxn modelId="{8AE994D7-3AB3-48F8-8234-072C860F94F8}" type="presOf" srcId="{B798F89F-FA66-47D5-9306-A4CB87F4C903}" destId="{C6174EF2-4190-4316-B358-BC56CF40C331}" srcOrd="0" destOrd="1" presId="urn:microsoft.com/office/officeart/2005/8/layout/default"/>
    <dgm:cxn modelId="{2D11CFD8-F487-48D8-9429-574D1E63CBF5}" type="presOf" srcId="{E9181E9C-B999-4AD6-A5C2-B89D8887763D}" destId="{E955171E-933B-44D3-9BC5-082444296EB6}" srcOrd="0" destOrd="0" presId="urn:microsoft.com/office/officeart/2005/8/layout/default"/>
    <dgm:cxn modelId="{753D0FD9-41EB-40EE-BA92-103931E3962B}" srcId="{D30F6DD3-B246-40E1-94DD-F487BB4811AE}" destId="{9A08E217-B504-4F18-A8D3-6AC8A0EA2C6F}" srcOrd="0" destOrd="0" parTransId="{9D943F40-2AA1-4422-97F6-ED131186A664}" sibTransId="{E558E039-C988-411A-BF99-974D8FEEAEE8}"/>
    <dgm:cxn modelId="{C5ECF1DD-4F91-4E07-927E-BF2E410AE819}" type="presOf" srcId="{E7C0FB87-308C-4AC8-B831-91C21132862A}" destId="{E955171E-933B-44D3-9BC5-082444296EB6}" srcOrd="0" destOrd="1" presId="urn:microsoft.com/office/officeart/2005/8/layout/default"/>
    <dgm:cxn modelId="{2D0D4EDE-7D13-4563-9ED4-6A2D39839E9B}" type="presOf" srcId="{B2CB118D-C02B-4B5A-90CB-6890A0EC707F}" destId="{447B3F33-435F-44FF-92BD-44DACD1733BA}" srcOrd="0" destOrd="0" presId="urn:microsoft.com/office/officeart/2005/8/layout/default"/>
    <dgm:cxn modelId="{A8E6E6E0-C84D-4920-AB26-1FBD8F5659CF}" type="presOf" srcId="{294914B3-C27F-488D-AFCE-E879936B815A}" destId="{9F66532F-E1E7-42B8-97CC-C8152BAA5026}" srcOrd="0" destOrd="1" presId="urn:microsoft.com/office/officeart/2005/8/layout/default"/>
    <dgm:cxn modelId="{CE2161E4-F2A9-4AE8-82AC-698A0FB7C8CE}" srcId="{C7B0177B-17B3-4D02-835D-5546025779B7}" destId="{0C59194D-EDAC-4714-ABD6-58977DB3927D}" srcOrd="0" destOrd="0" parTransId="{B53D7525-4FCB-4357-BB10-32E1CBCD4B96}" sibTransId="{84E2EE49-AE61-4444-9DEC-CC1F85C7CAE5}"/>
    <dgm:cxn modelId="{890F55E7-F16F-4187-A897-6037C215333C}" srcId="{C7B0177B-17B3-4D02-835D-5546025779B7}" destId="{E0EED570-68C1-4EBD-8F79-49A8ABBEE31B}" srcOrd="1" destOrd="0" parTransId="{9E58FDB6-8E32-45F5-8131-755BBED36BBA}" sibTransId="{8C0DE725-1F9A-4186-81DE-B5A62C87CA04}"/>
    <dgm:cxn modelId="{3EE6A4E8-DB34-4725-B707-14841AF9716D}" srcId="{8BE6FF79-DF76-438F-8B8B-3156541C9ABB}" destId="{967AA4A0-98F8-4015-BC96-4A631B1BDAE1}" srcOrd="2" destOrd="0" parTransId="{C728959D-C68D-412F-8A52-6E8B502EA57E}" sibTransId="{A4A339BD-E476-4683-9162-A00A312977D0}"/>
    <dgm:cxn modelId="{26E36FED-3FEC-482F-AC7B-6367BD019E9F}" srcId="{E9181E9C-B999-4AD6-A5C2-B89D8887763D}" destId="{E7C0FB87-308C-4AC8-B831-91C21132862A}" srcOrd="0" destOrd="0" parTransId="{643B29F4-AA14-40C3-8CB6-C3D900FE7587}" sibTransId="{28CC86B4-5498-4EF7-9C6A-C49038F14433}"/>
    <dgm:cxn modelId="{2F148CF0-58E8-4C63-A3E3-801F211591CB}" type="presOf" srcId="{8BE6FF79-DF76-438F-8B8B-3156541C9ABB}" destId="{5EC95E75-44FB-41E4-888E-6B089DAC75C0}" srcOrd="0" destOrd="0" presId="urn:microsoft.com/office/officeart/2005/8/layout/default"/>
    <dgm:cxn modelId="{D0460BF7-5EAC-455F-A849-699C1FB83C26}" type="presOf" srcId="{AA693A05-519C-4805-83B4-C8887E8CBF34}" destId="{5EC95E75-44FB-41E4-888E-6B089DAC75C0}" srcOrd="0" destOrd="1" presId="urn:microsoft.com/office/officeart/2005/8/layout/default"/>
    <dgm:cxn modelId="{9BEBECFD-AE68-4C10-A2FF-AA811AAFAEA5}" srcId="{B2CB118D-C02B-4B5A-90CB-6890A0EC707F}" destId="{70DF451A-5967-4D2E-8D33-D4D4B3991CFD}" srcOrd="0" destOrd="0" parTransId="{2A2F448B-DB69-4A51-B145-B7DDAE76D96A}" sibTransId="{0E4E0DA0-B77C-48A3-BD90-D235449DC166}"/>
    <dgm:cxn modelId="{4CEC2D44-E732-4D8D-98C9-D181E7C8B6AE}" type="presParOf" srcId="{E39BFC96-FE3D-441C-8EBF-FDF1DF41C10C}" destId="{A124BF5D-4C97-4FB1-852D-B89AE7A7143E}" srcOrd="0" destOrd="0" presId="urn:microsoft.com/office/officeart/2005/8/layout/default"/>
    <dgm:cxn modelId="{F7644BE8-067A-4A50-8824-90682B1492CF}" type="presParOf" srcId="{E39BFC96-FE3D-441C-8EBF-FDF1DF41C10C}" destId="{BEDC584D-F34D-4494-9EAA-13244EE791E6}" srcOrd="1" destOrd="0" presId="urn:microsoft.com/office/officeart/2005/8/layout/default"/>
    <dgm:cxn modelId="{6D361116-1635-4EB1-9A96-ECF99419483B}" type="presParOf" srcId="{E39BFC96-FE3D-441C-8EBF-FDF1DF41C10C}" destId="{EB3D5BC7-E323-4930-BB45-1DCAF783E41D}" srcOrd="2" destOrd="0" presId="urn:microsoft.com/office/officeart/2005/8/layout/default"/>
    <dgm:cxn modelId="{B02E3E94-EC92-4927-8C08-B59FB2BFB01C}" type="presParOf" srcId="{E39BFC96-FE3D-441C-8EBF-FDF1DF41C10C}" destId="{3D5F796E-563B-406E-8D1C-7859FF0CD969}" srcOrd="3" destOrd="0" presId="urn:microsoft.com/office/officeart/2005/8/layout/default"/>
    <dgm:cxn modelId="{A7269E0F-1C61-438A-81B2-AEC05A76F71C}" type="presParOf" srcId="{E39BFC96-FE3D-441C-8EBF-FDF1DF41C10C}" destId="{93E22125-D900-45CD-BFDF-D8F899B58556}" srcOrd="4" destOrd="0" presId="urn:microsoft.com/office/officeart/2005/8/layout/default"/>
    <dgm:cxn modelId="{94E730EE-5C53-41C6-80AC-88E8C3C7FD5B}" type="presParOf" srcId="{E39BFC96-FE3D-441C-8EBF-FDF1DF41C10C}" destId="{913EDB69-7E55-4998-BD29-BE62ABBC49D0}" srcOrd="5" destOrd="0" presId="urn:microsoft.com/office/officeart/2005/8/layout/default"/>
    <dgm:cxn modelId="{FFB94B35-500E-444E-A089-B0C021FAE77D}" type="presParOf" srcId="{E39BFC96-FE3D-441C-8EBF-FDF1DF41C10C}" destId="{5EC95E75-44FB-41E4-888E-6B089DAC75C0}" srcOrd="6" destOrd="0" presId="urn:microsoft.com/office/officeart/2005/8/layout/default"/>
    <dgm:cxn modelId="{7D27A5A3-C51B-43E9-B508-82852408CA05}" type="presParOf" srcId="{E39BFC96-FE3D-441C-8EBF-FDF1DF41C10C}" destId="{E4C58748-25BC-4B8B-8F53-09415EA3E4BF}" srcOrd="7" destOrd="0" presId="urn:microsoft.com/office/officeart/2005/8/layout/default"/>
    <dgm:cxn modelId="{29372B8D-E01A-4249-8966-BA847CA3F805}" type="presParOf" srcId="{E39BFC96-FE3D-441C-8EBF-FDF1DF41C10C}" destId="{447B3F33-435F-44FF-92BD-44DACD1733BA}" srcOrd="8" destOrd="0" presId="urn:microsoft.com/office/officeart/2005/8/layout/default"/>
    <dgm:cxn modelId="{E6785234-A45C-4B38-B590-DC2751DDFE52}" type="presParOf" srcId="{E39BFC96-FE3D-441C-8EBF-FDF1DF41C10C}" destId="{04F8967C-0103-492C-9ADD-D1255267A36C}" srcOrd="9" destOrd="0" presId="urn:microsoft.com/office/officeart/2005/8/layout/default"/>
    <dgm:cxn modelId="{37AB475C-AEFC-4924-8DFE-7912CEFFDE6C}" type="presParOf" srcId="{E39BFC96-FE3D-441C-8EBF-FDF1DF41C10C}" destId="{C6174EF2-4190-4316-B358-BC56CF40C331}" srcOrd="10" destOrd="0" presId="urn:microsoft.com/office/officeart/2005/8/layout/default"/>
    <dgm:cxn modelId="{238987CD-1FAD-4DF3-B027-D3C3EC13682D}" type="presParOf" srcId="{E39BFC96-FE3D-441C-8EBF-FDF1DF41C10C}" destId="{2B891F66-CC60-4365-A30D-42EF56B5E246}" srcOrd="11" destOrd="0" presId="urn:microsoft.com/office/officeart/2005/8/layout/default"/>
    <dgm:cxn modelId="{FC8C5A3D-60AB-4774-828E-757A124ADEE8}" type="presParOf" srcId="{E39BFC96-FE3D-441C-8EBF-FDF1DF41C10C}" destId="{BE3FA1BE-CAF7-47A6-B747-8877CA9FF87F}" srcOrd="12" destOrd="0" presId="urn:microsoft.com/office/officeart/2005/8/layout/default"/>
    <dgm:cxn modelId="{4B3AA74D-5001-4421-BC7A-AF1007DC853A}" type="presParOf" srcId="{E39BFC96-FE3D-441C-8EBF-FDF1DF41C10C}" destId="{436D5C1E-45DA-4876-89D9-89949299C852}" srcOrd="13" destOrd="0" presId="urn:microsoft.com/office/officeart/2005/8/layout/default"/>
    <dgm:cxn modelId="{260214DF-4B1C-44BD-BAEA-0D1335750729}" type="presParOf" srcId="{E39BFC96-FE3D-441C-8EBF-FDF1DF41C10C}" destId="{9F66532F-E1E7-42B8-97CC-C8152BAA5026}" srcOrd="14" destOrd="0" presId="urn:microsoft.com/office/officeart/2005/8/layout/default"/>
    <dgm:cxn modelId="{BFEA5898-16E6-40AC-A019-0B20FDF5FFFC}" type="presParOf" srcId="{E39BFC96-FE3D-441C-8EBF-FDF1DF41C10C}" destId="{00F2BFDC-C8E8-4C7C-9132-2860EF9F2E01}" srcOrd="15" destOrd="0" presId="urn:microsoft.com/office/officeart/2005/8/layout/default"/>
    <dgm:cxn modelId="{C3CEA65C-2BED-46AE-BCFE-59074598A61F}" type="presParOf" srcId="{E39BFC96-FE3D-441C-8EBF-FDF1DF41C10C}" destId="{6BC1234F-40FB-4659-A126-79D2A6515ACF}" srcOrd="16" destOrd="0" presId="urn:microsoft.com/office/officeart/2005/8/layout/default"/>
    <dgm:cxn modelId="{9F0AB89A-DCA9-40CE-B905-192855BA5F81}" type="presParOf" srcId="{E39BFC96-FE3D-441C-8EBF-FDF1DF41C10C}" destId="{20919BF1-42D1-4B61-8287-0ADCBB53526D}" srcOrd="17" destOrd="0" presId="urn:microsoft.com/office/officeart/2005/8/layout/default"/>
    <dgm:cxn modelId="{0E632693-1A8D-4CCB-94F5-88C508DE2205}" type="presParOf" srcId="{E39BFC96-FE3D-441C-8EBF-FDF1DF41C10C}" destId="{40BA278F-221F-48F4-8E9C-899270326776}" srcOrd="18" destOrd="0" presId="urn:microsoft.com/office/officeart/2005/8/layout/default"/>
    <dgm:cxn modelId="{3DD82822-BD3E-49D7-A9C5-3568B9516F6C}" type="presParOf" srcId="{E39BFC96-FE3D-441C-8EBF-FDF1DF41C10C}" destId="{F87A9A0D-62D1-40DB-8524-F2399F99B057}" srcOrd="19" destOrd="0" presId="urn:microsoft.com/office/officeart/2005/8/layout/default"/>
    <dgm:cxn modelId="{FC6D42EB-3F28-4392-9069-74C8DBA43776}" type="presParOf" srcId="{E39BFC96-FE3D-441C-8EBF-FDF1DF41C10C}" destId="{E955171E-933B-44D3-9BC5-082444296EB6}" srcOrd="20" destOrd="0" presId="urn:microsoft.com/office/officeart/2005/8/layout/default"/>
    <dgm:cxn modelId="{B7B86F6A-FCA0-4ACD-BE53-4236FCC5345E}" type="presParOf" srcId="{E39BFC96-FE3D-441C-8EBF-FDF1DF41C10C}" destId="{399F2818-C688-4FDC-BE51-EF01D0768AD7}" srcOrd="21" destOrd="0" presId="urn:microsoft.com/office/officeart/2005/8/layout/default"/>
    <dgm:cxn modelId="{423305D6-84B1-4C0D-901C-B60EBF12AB67}" type="presParOf" srcId="{E39BFC96-FE3D-441C-8EBF-FDF1DF41C10C}" destId="{BF8E15DF-75DF-4506-B457-940953DDFE8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7C9C2-4D21-4CF5-8B6F-2ABC0F91845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FBCC40B-0EC9-45FC-B6F2-77E19B98FE61}">
      <dgm:prSet phldrT="[Text]"/>
      <dgm:spPr/>
      <dgm:t>
        <a:bodyPr/>
        <a:lstStyle/>
        <a:p>
          <a:r>
            <a:rPr lang="en-US" b="1" dirty="0">
              <a:solidFill>
                <a:schemeClr val="tx1"/>
              </a:solidFill>
            </a:rPr>
            <a:t>Suspected Abuse, Neglect, and Exploitation </a:t>
          </a:r>
          <a:endParaRPr lang="en-US" dirty="0">
            <a:solidFill>
              <a:schemeClr val="tx1"/>
            </a:solidFill>
          </a:endParaRPr>
        </a:p>
      </dgm:t>
    </dgm:pt>
    <dgm:pt modelId="{FA7DCCC3-BBFA-4CD3-B2FE-42A3599E0F68}" type="sibTrans" cxnId="{018A279C-B47A-42A6-8FF1-02B295FF7124}">
      <dgm:prSet/>
      <dgm:spPr/>
      <dgm:t>
        <a:bodyPr/>
        <a:lstStyle/>
        <a:p>
          <a:endParaRPr lang="en-US"/>
        </a:p>
      </dgm:t>
    </dgm:pt>
    <dgm:pt modelId="{9642A853-400E-4B74-BD89-9D59E5779384}" type="parTrans" cxnId="{018A279C-B47A-42A6-8FF1-02B295FF7124}">
      <dgm:prSet/>
      <dgm:spPr/>
      <dgm:t>
        <a:bodyPr/>
        <a:lstStyle/>
        <a:p>
          <a:endParaRPr lang="en-US"/>
        </a:p>
      </dgm:t>
    </dgm:pt>
    <dgm:pt modelId="{CA21CEC5-CC8A-4F8B-BC4C-575D1FDB8D0F}">
      <dgm:prSet/>
      <dgm:spPr/>
      <dgm:t>
        <a:bodyPr/>
        <a:lstStyle/>
        <a:p>
          <a:r>
            <a:rPr lang="en-US" b="1" dirty="0">
              <a:solidFill>
                <a:schemeClr val="tx1"/>
              </a:solidFill>
            </a:rPr>
            <a:t>Homicidal and Suicidal Ideation </a:t>
          </a:r>
        </a:p>
      </dgm:t>
    </dgm:pt>
    <dgm:pt modelId="{41966D49-CD53-4F3C-988B-4C66C0C346DB}" type="sibTrans" cxnId="{FC96F4EE-0B13-4E2D-AE1B-4FF1961DB8B2}">
      <dgm:prSet/>
      <dgm:spPr/>
      <dgm:t>
        <a:bodyPr/>
        <a:lstStyle/>
        <a:p>
          <a:endParaRPr lang="en-US"/>
        </a:p>
      </dgm:t>
    </dgm:pt>
    <dgm:pt modelId="{79652F07-FB8D-4F18-AE44-34C61D53727F}" type="parTrans" cxnId="{FC96F4EE-0B13-4E2D-AE1B-4FF1961DB8B2}">
      <dgm:prSet/>
      <dgm:spPr/>
      <dgm:t>
        <a:bodyPr/>
        <a:lstStyle/>
        <a:p>
          <a:endParaRPr lang="en-US"/>
        </a:p>
      </dgm:t>
    </dgm:pt>
    <dgm:pt modelId="{D51AD063-74E0-4254-8930-A56C286DA48A}">
      <dgm:prSet/>
      <dgm:spPr/>
      <dgm:t>
        <a:bodyPr/>
        <a:lstStyle/>
        <a:p>
          <a:r>
            <a:rPr lang="en-US" b="1" dirty="0">
              <a:solidFill>
                <a:schemeClr val="tx1"/>
              </a:solidFill>
            </a:rPr>
            <a:t>Event Involving Police/Emergency Personnel</a:t>
          </a:r>
        </a:p>
      </dgm:t>
    </dgm:pt>
    <dgm:pt modelId="{205FE67C-536D-4245-A1C6-5FAF2743811B}" type="sibTrans" cxnId="{015DC9AA-E938-4B5D-B2E7-162A9E4B63E5}">
      <dgm:prSet/>
      <dgm:spPr/>
      <dgm:t>
        <a:bodyPr/>
        <a:lstStyle/>
        <a:p>
          <a:endParaRPr lang="en-US"/>
        </a:p>
      </dgm:t>
    </dgm:pt>
    <dgm:pt modelId="{3FC0ADB2-56D1-4F16-8ACE-1977D718BB13}" type="parTrans" cxnId="{015DC9AA-E938-4B5D-B2E7-162A9E4B63E5}">
      <dgm:prSet/>
      <dgm:spPr/>
      <dgm:t>
        <a:bodyPr/>
        <a:lstStyle/>
        <a:p>
          <a:endParaRPr lang="en-US"/>
        </a:p>
      </dgm:t>
    </dgm:pt>
    <dgm:pt modelId="{03F0CA2C-811F-41DE-A444-F0D1F9658AD9}">
      <dgm:prSet/>
      <dgm:spPr/>
      <dgm:t>
        <a:bodyPr/>
        <a:lstStyle/>
        <a:p>
          <a:r>
            <a:rPr lang="en-US" b="1" dirty="0">
              <a:solidFill>
                <a:schemeClr val="tx1"/>
              </a:solidFill>
            </a:rPr>
            <a:t>Serious Medication Error </a:t>
          </a:r>
        </a:p>
      </dgm:t>
    </dgm:pt>
    <dgm:pt modelId="{321469A9-7849-4F95-88AD-4F9200D663E1}" type="sibTrans" cxnId="{0EEE4A0C-9156-4A9A-B871-88F458EAA905}">
      <dgm:prSet/>
      <dgm:spPr/>
      <dgm:t>
        <a:bodyPr/>
        <a:lstStyle/>
        <a:p>
          <a:endParaRPr lang="en-US"/>
        </a:p>
      </dgm:t>
    </dgm:pt>
    <dgm:pt modelId="{64A4D098-42C9-478A-8960-0FD88A4BA291}" type="parTrans" cxnId="{0EEE4A0C-9156-4A9A-B871-88F458EAA905}">
      <dgm:prSet/>
      <dgm:spPr/>
      <dgm:t>
        <a:bodyPr/>
        <a:lstStyle/>
        <a:p>
          <a:endParaRPr lang="en-US"/>
        </a:p>
      </dgm:t>
    </dgm:pt>
    <dgm:pt modelId="{9073E99E-4BB3-46AD-8690-EB63BF64D50C}">
      <dgm:prSet/>
      <dgm:spPr/>
      <dgm:t>
        <a:bodyPr/>
        <a:lstStyle/>
        <a:p>
          <a:r>
            <a:rPr lang="en-US" b="1" dirty="0">
              <a:solidFill>
                <a:schemeClr val="tx1"/>
              </a:solidFill>
            </a:rPr>
            <a:t>Natural/Unnatural or Expected/Unexpected Death </a:t>
          </a:r>
        </a:p>
      </dgm:t>
    </dgm:pt>
    <dgm:pt modelId="{D2A4764C-03AB-4D73-9419-0EFA3514DC01}" type="sibTrans" cxnId="{3B1B0334-7F51-4DDE-917C-AB28242A6E7A}">
      <dgm:prSet/>
      <dgm:spPr/>
      <dgm:t>
        <a:bodyPr/>
        <a:lstStyle/>
        <a:p>
          <a:endParaRPr lang="en-US"/>
        </a:p>
      </dgm:t>
    </dgm:pt>
    <dgm:pt modelId="{A8704D86-C636-4F9C-8CAF-C826715489A5}" type="parTrans" cxnId="{3B1B0334-7F51-4DDE-917C-AB28242A6E7A}">
      <dgm:prSet/>
      <dgm:spPr/>
      <dgm:t>
        <a:bodyPr/>
        <a:lstStyle/>
        <a:p>
          <a:endParaRPr lang="en-US"/>
        </a:p>
      </dgm:t>
    </dgm:pt>
    <dgm:pt modelId="{05DDBD1B-3099-4C51-873A-2229AFF036BC}">
      <dgm:prSet/>
      <dgm:spPr/>
      <dgm:t>
        <a:bodyPr/>
        <a:lstStyle/>
        <a:p>
          <a:r>
            <a:rPr lang="en-US" b="1" dirty="0">
              <a:solidFill>
                <a:schemeClr val="tx1"/>
              </a:solidFill>
            </a:rPr>
            <a:t>Unplanned Hospital Admission, Emergency Room or Urgent Care Visit </a:t>
          </a:r>
        </a:p>
      </dgm:t>
    </dgm:pt>
    <dgm:pt modelId="{0CEA5857-A3EB-4BE1-B1AC-451C6ED2D97A}" type="sibTrans" cxnId="{5ADD37CA-D04F-4508-8C9A-D55758F31E6E}">
      <dgm:prSet/>
      <dgm:spPr/>
      <dgm:t>
        <a:bodyPr/>
        <a:lstStyle/>
        <a:p>
          <a:endParaRPr lang="en-US"/>
        </a:p>
      </dgm:t>
    </dgm:pt>
    <dgm:pt modelId="{A45EB47E-0D25-4A9B-AA64-1BAA968E54C4}" type="parTrans" cxnId="{5ADD37CA-D04F-4508-8C9A-D55758F31E6E}">
      <dgm:prSet/>
      <dgm:spPr/>
      <dgm:t>
        <a:bodyPr/>
        <a:lstStyle/>
        <a:p>
          <a:endParaRPr lang="en-US"/>
        </a:p>
      </dgm:t>
    </dgm:pt>
    <dgm:pt modelId="{717EFF1A-79D1-4F53-B19F-E09F3515704C}">
      <dgm:prSet/>
      <dgm:spPr/>
      <dgm:t>
        <a:bodyPr/>
        <a:lstStyle/>
        <a:p>
          <a:r>
            <a:rPr lang="en-US" b="1" dirty="0">
              <a:solidFill>
                <a:schemeClr val="tx1"/>
              </a:solidFill>
            </a:rPr>
            <a:t>Other incidents or conditions not directly defined that are serious in nature and pose immediate risk to health, safety, or welfare of the waiver participant or others. </a:t>
          </a:r>
        </a:p>
      </dgm:t>
    </dgm:pt>
    <dgm:pt modelId="{AC08A584-621C-4D5D-BDEC-1FCDB022870B}" type="sibTrans" cxnId="{CC93B4A7-E55D-46AE-8FAE-E5BFF2292AF9}">
      <dgm:prSet/>
      <dgm:spPr/>
      <dgm:t>
        <a:bodyPr/>
        <a:lstStyle/>
        <a:p>
          <a:endParaRPr lang="en-US"/>
        </a:p>
      </dgm:t>
    </dgm:pt>
    <dgm:pt modelId="{489E2548-C4C1-4225-93F6-43055F907069}" type="parTrans" cxnId="{CC93B4A7-E55D-46AE-8FAE-E5BFF2292AF9}">
      <dgm:prSet/>
      <dgm:spPr/>
      <dgm:t>
        <a:bodyPr/>
        <a:lstStyle/>
        <a:p>
          <a:endParaRPr lang="en-US"/>
        </a:p>
      </dgm:t>
    </dgm:pt>
    <dgm:pt modelId="{EF629389-9AF5-46E8-A3E4-8456297FE25B}" type="pres">
      <dgm:prSet presAssocID="{E1C7C9C2-4D21-4CF5-8B6F-2ABC0F918454}" presName="linear" presStyleCnt="0">
        <dgm:presLayoutVars>
          <dgm:animLvl val="lvl"/>
          <dgm:resizeHandles val="exact"/>
        </dgm:presLayoutVars>
      </dgm:prSet>
      <dgm:spPr/>
    </dgm:pt>
    <dgm:pt modelId="{8418D581-9277-45B6-A0D4-BBC95CDBFC0A}" type="pres">
      <dgm:prSet presAssocID="{BFBCC40B-0EC9-45FC-B6F2-77E19B98FE61}" presName="parentText" presStyleLbl="node1" presStyleIdx="0" presStyleCnt="7">
        <dgm:presLayoutVars>
          <dgm:chMax val="0"/>
          <dgm:bulletEnabled val="1"/>
        </dgm:presLayoutVars>
      </dgm:prSet>
      <dgm:spPr/>
    </dgm:pt>
    <dgm:pt modelId="{A3449EE2-5673-4BDC-B9EC-EC0EB1BDBE19}" type="pres">
      <dgm:prSet presAssocID="{FA7DCCC3-BBFA-4CD3-B2FE-42A3599E0F68}" presName="spacer" presStyleCnt="0"/>
      <dgm:spPr/>
    </dgm:pt>
    <dgm:pt modelId="{FFE61FF7-A42D-425C-86B4-5386B35A776D}" type="pres">
      <dgm:prSet presAssocID="{CA21CEC5-CC8A-4F8B-BC4C-575D1FDB8D0F}" presName="parentText" presStyleLbl="node1" presStyleIdx="1" presStyleCnt="7">
        <dgm:presLayoutVars>
          <dgm:chMax val="0"/>
          <dgm:bulletEnabled val="1"/>
        </dgm:presLayoutVars>
      </dgm:prSet>
      <dgm:spPr/>
    </dgm:pt>
    <dgm:pt modelId="{804D9E8B-C4EE-4BC4-A64F-17D7DA341758}" type="pres">
      <dgm:prSet presAssocID="{41966D49-CD53-4F3C-988B-4C66C0C346DB}" presName="spacer" presStyleCnt="0"/>
      <dgm:spPr/>
    </dgm:pt>
    <dgm:pt modelId="{8373D632-657C-4738-9697-8FE9215CC913}" type="pres">
      <dgm:prSet presAssocID="{D51AD063-74E0-4254-8930-A56C286DA48A}" presName="parentText" presStyleLbl="node1" presStyleIdx="2" presStyleCnt="7" custLinFactNeighborX="0" custLinFactNeighborY="28916">
        <dgm:presLayoutVars>
          <dgm:chMax val="0"/>
          <dgm:bulletEnabled val="1"/>
        </dgm:presLayoutVars>
      </dgm:prSet>
      <dgm:spPr/>
    </dgm:pt>
    <dgm:pt modelId="{AF34B49B-CA28-499D-947A-6DA455ADF991}" type="pres">
      <dgm:prSet presAssocID="{205FE67C-536D-4245-A1C6-5FAF2743811B}" presName="spacer" presStyleCnt="0"/>
      <dgm:spPr/>
    </dgm:pt>
    <dgm:pt modelId="{D6B459EB-8982-44CF-A7A5-B51C151F4350}" type="pres">
      <dgm:prSet presAssocID="{03F0CA2C-811F-41DE-A444-F0D1F9658AD9}" presName="parentText" presStyleLbl="node1" presStyleIdx="3" presStyleCnt="7">
        <dgm:presLayoutVars>
          <dgm:chMax val="0"/>
          <dgm:bulletEnabled val="1"/>
        </dgm:presLayoutVars>
      </dgm:prSet>
      <dgm:spPr/>
    </dgm:pt>
    <dgm:pt modelId="{4E720CC0-E2D2-4918-9439-C5E6D4E70EB9}" type="pres">
      <dgm:prSet presAssocID="{321469A9-7849-4F95-88AD-4F9200D663E1}" presName="spacer" presStyleCnt="0"/>
      <dgm:spPr/>
    </dgm:pt>
    <dgm:pt modelId="{4D54E0D2-2FC7-4B3D-A242-31640805E600}" type="pres">
      <dgm:prSet presAssocID="{9073E99E-4BB3-46AD-8690-EB63BF64D50C}" presName="parentText" presStyleLbl="node1" presStyleIdx="4" presStyleCnt="7">
        <dgm:presLayoutVars>
          <dgm:chMax val="0"/>
          <dgm:bulletEnabled val="1"/>
        </dgm:presLayoutVars>
      </dgm:prSet>
      <dgm:spPr/>
    </dgm:pt>
    <dgm:pt modelId="{37EE0C04-1BF9-43B0-8E03-AE405B93CBD8}" type="pres">
      <dgm:prSet presAssocID="{D2A4764C-03AB-4D73-9419-0EFA3514DC01}" presName="spacer" presStyleCnt="0"/>
      <dgm:spPr/>
    </dgm:pt>
    <dgm:pt modelId="{65C31536-433E-48BB-A983-339BA9709C88}" type="pres">
      <dgm:prSet presAssocID="{05DDBD1B-3099-4C51-873A-2229AFF036BC}" presName="parentText" presStyleLbl="node1" presStyleIdx="5" presStyleCnt="7">
        <dgm:presLayoutVars>
          <dgm:chMax val="0"/>
          <dgm:bulletEnabled val="1"/>
        </dgm:presLayoutVars>
      </dgm:prSet>
      <dgm:spPr/>
    </dgm:pt>
    <dgm:pt modelId="{71FCE548-1DB8-4DFD-9006-04554BA201BA}" type="pres">
      <dgm:prSet presAssocID="{0CEA5857-A3EB-4BE1-B1AC-451C6ED2D97A}" presName="spacer" presStyleCnt="0"/>
      <dgm:spPr/>
    </dgm:pt>
    <dgm:pt modelId="{EABABD19-4E5F-4DE2-853B-C3DC265D5A1D}" type="pres">
      <dgm:prSet presAssocID="{717EFF1A-79D1-4F53-B19F-E09F3515704C}" presName="parentText" presStyleLbl="node1" presStyleIdx="6" presStyleCnt="7">
        <dgm:presLayoutVars>
          <dgm:chMax val="0"/>
          <dgm:bulletEnabled val="1"/>
        </dgm:presLayoutVars>
      </dgm:prSet>
      <dgm:spPr/>
    </dgm:pt>
  </dgm:ptLst>
  <dgm:cxnLst>
    <dgm:cxn modelId="{0EEE4A0C-9156-4A9A-B871-88F458EAA905}" srcId="{E1C7C9C2-4D21-4CF5-8B6F-2ABC0F918454}" destId="{03F0CA2C-811F-41DE-A444-F0D1F9658AD9}" srcOrd="3" destOrd="0" parTransId="{64A4D098-42C9-478A-8960-0FD88A4BA291}" sibTransId="{321469A9-7849-4F95-88AD-4F9200D663E1}"/>
    <dgm:cxn modelId="{3B1B0334-7F51-4DDE-917C-AB28242A6E7A}" srcId="{E1C7C9C2-4D21-4CF5-8B6F-2ABC0F918454}" destId="{9073E99E-4BB3-46AD-8690-EB63BF64D50C}" srcOrd="4" destOrd="0" parTransId="{A8704D86-C636-4F9C-8CAF-C826715489A5}" sibTransId="{D2A4764C-03AB-4D73-9419-0EFA3514DC01}"/>
    <dgm:cxn modelId="{5ADDFE34-A06B-4C19-8F54-C2F97F6A39CA}" type="presOf" srcId="{E1C7C9C2-4D21-4CF5-8B6F-2ABC0F918454}" destId="{EF629389-9AF5-46E8-A3E4-8456297FE25B}" srcOrd="0" destOrd="0" presId="urn:microsoft.com/office/officeart/2005/8/layout/vList2"/>
    <dgm:cxn modelId="{EB5BF43D-1137-4202-BF37-01BA5E1EA16C}" type="presOf" srcId="{717EFF1A-79D1-4F53-B19F-E09F3515704C}" destId="{EABABD19-4E5F-4DE2-853B-C3DC265D5A1D}" srcOrd="0" destOrd="0" presId="urn:microsoft.com/office/officeart/2005/8/layout/vList2"/>
    <dgm:cxn modelId="{83A8D481-7D76-400C-A9E6-5480EAE42A44}" type="presOf" srcId="{CA21CEC5-CC8A-4F8B-BC4C-575D1FDB8D0F}" destId="{FFE61FF7-A42D-425C-86B4-5386B35A776D}" srcOrd="0" destOrd="0" presId="urn:microsoft.com/office/officeart/2005/8/layout/vList2"/>
    <dgm:cxn modelId="{AB7F3989-3433-48BF-8B91-C3B5F53BA2DE}" type="presOf" srcId="{05DDBD1B-3099-4C51-873A-2229AFF036BC}" destId="{65C31536-433E-48BB-A983-339BA9709C88}" srcOrd="0" destOrd="0" presId="urn:microsoft.com/office/officeart/2005/8/layout/vList2"/>
    <dgm:cxn modelId="{02859889-C31F-4383-BEF7-9B86DEBCDF7D}" type="presOf" srcId="{9073E99E-4BB3-46AD-8690-EB63BF64D50C}" destId="{4D54E0D2-2FC7-4B3D-A242-31640805E600}" srcOrd="0" destOrd="0" presId="urn:microsoft.com/office/officeart/2005/8/layout/vList2"/>
    <dgm:cxn modelId="{A6FBFD89-461B-443A-9475-D78F23BC5EF1}" type="presOf" srcId="{03F0CA2C-811F-41DE-A444-F0D1F9658AD9}" destId="{D6B459EB-8982-44CF-A7A5-B51C151F4350}" srcOrd="0" destOrd="0" presId="urn:microsoft.com/office/officeart/2005/8/layout/vList2"/>
    <dgm:cxn modelId="{018A279C-B47A-42A6-8FF1-02B295FF7124}" srcId="{E1C7C9C2-4D21-4CF5-8B6F-2ABC0F918454}" destId="{BFBCC40B-0EC9-45FC-B6F2-77E19B98FE61}" srcOrd="0" destOrd="0" parTransId="{9642A853-400E-4B74-BD89-9D59E5779384}" sibTransId="{FA7DCCC3-BBFA-4CD3-B2FE-42A3599E0F68}"/>
    <dgm:cxn modelId="{CC93B4A7-E55D-46AE-8FAE-E5BFF2292AF9}" srcId="{E1C7C9C2-4D21-4CF5-8B6F-2ABC0F918454}" destId="{717EFF1A-79D1-4F53-B19F-E09F3515704C}" srcOrd="6" destOrd="0" parTransId="{489E2548-C4C1-4225-93F6-43055F907069}" sibTransId="{AC08A584-621C-4D5D-BDEC-1FCDB022870B}"/>
    <dgm:cxn modelId="{015DC9AA-E938-4B5D-B2E7-162A9E4B63E5}" srcId="{E1C7C9C2-4D21-4CF5-8B6F-2ABC0F918454}" destId="{D51AD063-74E0-4254-8930-A56C286DA48A}" srcOrd="2" destOrd="0" parTransId="{3FC0ADB2-56D1-4F16-8ACE-1977D718BB13}" sibTransId="{205FE67C-536D-4245-A1C6-5FAF2743811B}"/>
    <dgm:cxn modelId="{5ADD37CA-D04F-4508-8C9A-D55758F31E6E}" srcId="{E1C7C9C2-4D21-4CF5-8B6F-2ABC0F918454}" destId="{05DDBD1B-3099-4C51-873A-2229AFF036BC}" srcOrd="5" destOrd="0" parTransId="{A45EB47E-0D25-4A9B-AA64-1BAA968E54C4}" sibTransId="{0CEA5857-A3EB-4BE1-B1AC-451C6ED2D97A}"/>
    <dgm:cxn modelId="{B71C2DD6-21EC-41AD-96AC-C141B459480A}" type="presOf" srcId="{D51AD063-74E0-4254-8930-A56C286DA48A}" destId="{8373D632-657C-4738-9697-8FE9215CC913}" srcOrd="0" destOrd="0" presId="urn:microsoft.com/office/officeart/2005/8/layout/vList2"/>
    <dgm:cxn modelId="{FC96F4EE-0B13-4E2D-AE1B-4FF1961DB8B2}" srcId="{E1C7C9C2-4D21-4CF5-8B6F-2ABC0F918454}" destId="{CA21CEC5-CC8A-4F8B-BC4C-575D1FDB8D0F}" srcOrd="1" destOrd="0" parTransId="{79652F07-FB8D-4F18-AE44-34C61D53727F}" sibTransId="{41966D49-CD53-4F3C-988B-4C66C0C346DB}"/>
    <dgm:cxn modelId="{88D07BFC-C830-49BB-B3D0-E2F500507E6A}" type="presOf" srcId="{BFBCC40B-0EC9-45FC-B6F2-77E19B98FE61}" destId="{8418D581-9277-45B6-A0D4-BBC95CDBFC0A}" srcOrd="0" destOrd="0" presId="urn:microsoft.com/office/officeart/2005/8/layout/vList2"/>
    <dgm:cxn modelId="{572797A3-70B1-4C7C-83BC-5B66C8F0D934}" type="presParOf" srcId="{EF629389-9AF5-46E8-A3E4-8456297FE25B}" destId="{8418D581-9277-45B6-A0D4-BBC95CDBFC0A}" srcOrd="0" destOrd="0" presId="urn:microsoft.com/office/officeart/2005/8/layout/vList2"/>
    <dgm:cxn modelId="{ADC3339E-3C5B-4267-A4FE-0F2D4B7999F8}" type="presParOf" srcId="{EF629389-9AF5-46E8-A3E4-8456297FE25B}" destId="{A3449EE2-5673-4BDC-B9EC-EC0EB1BDBE19}" srcOrd="1" destOrd="0" presId="urn:microsoft.com/office/officeart/2005/8/layout/vList2"/>
    <dgm:cxn modelId="{96CAE900-03AF-43E9-AC85-2174C59175B4}" type="presParOf" srcId="{EF629389-9AF5-46E8-A3E4-8456297FE25B}" destId="{FFE61FF7-A42D-425C-86B4-5386B35A776D}" srcOrd="2" destOrd="0" presId="urn:microsoft.com/office/officeart/2005/8/layout/vList2"/>
    <dgm:cxn modelId="{ED081115-2B7E-42C5-AD73-0AF62378EB2A}" type="presParOf" srcId="{EF629389-9AF5-46E8-A3E4-8456297FE25B}" destId="{804D9E8B-C4EE-4BC4-A64F-17D7DA341758}" srcOrd="3" destOrd="0" presId="urn:microsoft.com/office/officeart/2005/8/layout/vList2"/>
    <dgm:cxn modelId="{55CA0322-0A91-4448-B412-F82E3AB4738D}" type="presParOf" srcId="{EF629389-9AF5-46E8-A3E4-8456297FE25B}" destId="{8373D632-657C-4738-9697-8FE9215CC913}" srcOrd="4" destOrd="0" presId="urn:microsoft.com/office/officeart/2005/8/layout/vList2"/>
    <dgm:cxn modelId="{44BD106A-15F6-4706-A23D-5FB87577027D}" type="presParOf" srcId="{EF629389-9AF5-46E8-A3E4-8456297FE25B}" destId="{AF34B49B-CA28-499D-947A-6DA455ADF991}" srcOrd="5" destOrd="0" presId="urn:microsoft.com/office/officeart/2005/8/layout/vList2"/>
    <dgm:cxn modelId="{8DFD853B-CB1B-47BE-B827-58BBE5A8F8F4}" type="presParOf" srcId="{EF629389-9AF5-46E8-A3E4-8456297FE25B}" destId="{D6B459EB-8982-44CF-A7A5-B51C151F4350}" srcOrd="6" destOrd="0" presId="urn:microsoft.com/office/officeart/2005/8/layout/vList2"/>
    <dgm:cxn modelId="{4DFEE0E3-86ED-4827-AE5E-6E20C150BB45}" type="presParOf" srcId="{EF629389-9AF5-46E8-A3E4-8456297FE25B}" destId="{4E720CC0-E2D2-4918-9439-C5E6D4E70EB9}" srcOrd="7" destOrd="0" presId="urn:microsoft.com/office/officeart/2005/8/layout/vList2"/>
    <dgm:cxn modelId="{162D6D0C-EC05-419C-A728-F3D4EF729F03}" type="presParOf" srcId="{EF629389-9AF5-46E8-A3E4-8456297FE25B}" destId="{4D54E0D2-2FC7-4B3D-A242-31640805E600}" srcOrd="8" destOrd="0" presId="urn:microsoft.com/office/officeart/2005/8/layout/vList2"/>
    <dgm:cxn modelId="{D05D30C2-9826-48C7-9BC5-C8DB9C9DA9E7}" type="presParOf" srcId="{EF629389-9AF5-46E8-A3E4-8456297FE25B}" destId="{37EE0C04-1BF9-43B0-8E03-AE405B93CBD8}" srcOrd="9" destOrd="0" presId="urn:microsoft.com/office/officeart/2005/8/layout/vList2"/>
    <dgm:cxn modelId="{C0B10143-0B15-425F-A65F-3086237AC4A4}" type="presParOf" srcId="{EF629389-9AF5-46E8-A3E4-8456297FE25B}" destId="{65C31536-433E-48BB-A983-339BA9709C88}" srcOrd="10" destOrd="0" presId="urn:microsoft.com/office/officeart/2005/8/layout/vList2"/>
    <dgm:cxn modelId="{5379A079-9BF4-4996-A490-EBFD09C416E8}" type="presParOf" srcId="{EF629389-9AF5-46E8-A3E4-8456297FE25B}" destId="{71FCE548-1DB8-4DFD-9006-04554BA201BA}" srcOrd="11" destOrd="0" presId="urn:microsoft.com/office/officeart/2005/8/layout/vList2"/>
    <dgm:cxn modelId="{9CF1B76F-1341-42C3-8704-53E37DB731A8}" type="presParOf" srcId="{EF629389-9AF5-46E8-A3E4-8456297FE25B}" destId="{EABABD19-4E5F-4DE2-853B-C3DC265D5A1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80EED2-1446-4235-9FEB-8201B633E81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0F577F3-6BCC-4199-B34F-6822E4F7755C}">
      <dgm:prSet/>
      <dgm:spPr/>
      <dgm:t>
        <a:bodyPr/>
        <a:lstStyle/>
        <a:p>
          <a:r>
            <a:rPr lang="en-US" dirty="0"/>
            <a:t>Police welfare check requested </a:t>
          </a:r>
        </a:p>
      </dgm:t>
    </dgm:pt>
    <dgm:pt modelId="{239CB9FD-8F37-415B-A485-32AE211EE6F6}" type="parTrans" cxnId="{2BA4A310-8F19-4D78-9A6B-01FB6A69DDD4}">
      <dgm:prSet/>
      <dgm:spPr/>
      <dgm:t>
        <a:bodyPr/>
        <a:lstStyle/>
        <a:p>
          <a:endParaRPr lang="en-US"/>
        </a:p>
      </dgm:t>
    </dgm:pt>
    <dgm:pt modelId="{DA5EA894-17FF-4789-92B5-C31AD1098C33}" type="sibTrans" cxnId="{2BA4A310-8F19-4D78-9A6B-01FB6A69DDD4}">
      <dgm:prSet/>
      <dgm:spPr/>
      <dgm:t>
        <a:bodyPr/>
        <a:lstStyle/>
        <a:p>
          <a:endParaRPr lang="en-US"/>
        </a:p>
      </dgm:t>
    </dgm:pt>
    <dgm:pt modelId="{876C2338-0737-432E-9AA3-27F721C7B95A}">
      <dgm:prSet/>
      <dgm:spPr/>
      <dgm:t>
        <a:bodyPr/>
        <a:lstStyle/>
        <a:p>
          <a:r>
            <a:rPr lang="en-US" dirty="0"/>
            <a:t>Emergency Medical Services (EMS) respond to the home</a:t>
          </a:r>
        </a:p>
      </dgm:t>
    </dgm:pt>
    <dgm:pt modelId="{550D4001-9B84-4B3F-A14D-B2899B8145A8}" type="parTrans" cxnId="{71A9BC4E-4AAC-45FD-B304-72C77CF80981}">
      <dgm:prSet/>
      <dgm:spPr/>
      <dgm:t>
        <a:bodyPr/>
        <a:lstStyle/>
        <a:p>
          <a:endParaRPr lang="en-US"/>
        </a:p>
      </dgm:t>
    </dgm:pt>
    <dgm:pt modelId="{12365B09-61FD-4EEC-94AE-223658736560}" type="sibTrans" cxnId="{71A9BC4E-4AAC-45FD-B304-72C77CF80981}">
      <dgm:prSet/>
      <dgm:spPr/>
      <dgm:t>
        <a:bodyPr/>
        <a:lstStyle/>
        <a:p>
          <a:endParaRPr lang="en-US"/>
        </a:p>
      </dgm:t>
    </dgm:pt>
    <dgm:pt modelId="{0BAEF102-6D85-446D-9904-9DD6BAC75D56}" type="pres">
      <dgm:prSet presAssocID="{0080EED2-1446-4235-9FEB-8201B633E816}" presName="cycle" presStyleCnt="0">
        <dgm:presLayoutVars>
          <dgm:dir/>
          <dgm:resizeHandles val="exact"/>
        </dgm:presLayoutVars>
      </dgm:prSet>
      <dgm:spPr/>
    </dgm:pt>
    <dgm:pt modelId="{AD12D4BA-A1BA-4849-8C9A-698A973E395E}" type="pres">
      <dgm:prSet presAssocID="{A0F577F3-6BCC-4199-B34F-6822E4F7755C}" presName="node" presStyleLbl="node1" presStyleIdx="0" presStyleCnt="2">
        <dgm:presLayoutVars>
          <dgm:bulletEnabled val="1"/>
        </dgm:presLayoutVars>
      </dgm:prSet>
      <dgm:spPr/>
    </dgm:pt>
    <dgm:pt modelId="{DF1D7AB7-89D3-4530-B423-CDE08D4D9BAC}" type="pres">
      <dgm:prSet presAssocID="{A0F577F3-6BCC-4199-B34F-6822E4F7755C}" presName="spNode" presStyleCnt="0"/>
      <dgm:spPr/>
    </dgm:pt>
    <dgm:pt modelId="{6F6F12B2-A2CF-4F68-AA72-822ADCCF21A4}" type="pres">
      <dgm:prSet presAssocID="{DA5EA894-17FF-4789-92B5-C31AD1098C33}" presName="sibTrans" presStyleLbl="sibTrans1D1" presStyleIdx="0" presStyleCnt="2"/>
      <dgm:spPr/>
    </dgm:pt>
    <dgm:pt modelId="{51D2BB1A-EA25-4085-AD63-7F3C8257C4BB}" type="pres">
      <dgm:prSet presAssocID="{876C2338-0737-432E-9AA3-27F721C7B95A}" presName="node" presStyleLbl="node1" presStyleIdx="1" presStyleCnt="2">
        <dgm:presLayoutVars>
          <dgm:bulletEnabled val="1"/>
        </dgm:presLayoutVars>
      </dgm:prSet>
      <dgm:spPr/>
    </dgm:pt>
    <dgm:pt modelId="{2BBF45B6-663A-4B51-99C9-F8E0D0945C75}" type="pres">
      <dgm:prSet presAssocID="{876C2338-0737-432E-9AA3-27F721C7B95A}" presName="spNode" presStyleCnt="0"/>
      <dgm:spPr/>
    </dgm:pt>
    <dgm:pt modelId="{B5C9A792-EE02-47E1-9AC7-B3A5941182DC}" type="pres">
      <dgm:prSet presAssocID="{12365B09-61FD-4EEC-94AE-223658736560}" presName="sibTrans" presStyleLbl="sibTrans1D1" presStyleIdx="1" presStyleCnt="2"/>
      <dgm:spPr/>
    </dgm:pt>
  </dgm:ptLst>
  <dgm:cxnLst>
    <dgm:cxn modelId="{BFE9D102-1D51-4849-B1F9-F413C7D175F2}" type="presOf" srcId="{12365B09-61FD-4EEC-94AE-223658736560}" destId="{B5C9A792-EE02-47E1-9AC7-B3A5941182DC}" srcOrd="0" destOrd="0" presId="urn:microsoft.com/office/officeart/2005/8/layout/cycle5"/>
    <dgm:cxn modelId="{5457260A-5E00-4424-AFAB-AC11EE2E2379}" type="presOf" srcId="{0080EED2-1446-4235-9FEB-8201B633E816}" destId="{0BAEF102-6D85-446D-9904-9DD6BAC75D56}" srcOrd="0" destOrd="0" presId="urn:microsoft.com/office/officeart/2005/8/layout/cycle5"/>
    <dgm:cxn modelId="{F8C3670F-A75C-4788-BEBF-FB1EB9035EF3}" type="presOf" srcId="{876C2338-0737-432E-9AA3-27F721C7B95A}" destId="{51D2BB1A-EA25-4085-AD63-7F3C8257C4BB}" srcOrd="0" destOrd="0" presId="urn:microsoft.com/office/officeart/2005/8/layout/cycle5"/>
    <dgm:cxn modelId="{2BA4A310-8F19-4D78-9A6B-01FB6A69DDD4}" srcId="{0080EED2-1446-4235-9FEB-8201B633E816}" destId="{A0F577F3-6BCC-4199-B34F-6822E4F7755C}" srcOrd="0" destOrd="0" parTransId="{239CB9FD-8F37-415B-A485-32AE211EE6F6}" sibTransId="{DA5EA894-17FF-4789-92B5-C31AD1098C33}"/>
    <dgm:cxn modelId="{71A9BC4E-4AAC-45FD-B304-72C77CF80981}" srcId="{0080EED2-1446-4235-9FEB-8201B633E816}" destId="{876C2338-0737-432E-9AA3-27F721C7B95A}" srcOrd="1" destOrd="0" parTransId="{550D4001-9B84-4B3F-A14D-B2899B8145A8}" sibTransId="{12365B09-61FD-4EEC-94AE-223658736560}"/>
    <dgm:cxn modelId="{FC7AA37C-354C-42B0-8B47-5CF3FCF45E55}" type="presOf" srcId="{DA5EA894-17FF-4789-92B5-C31AD1098C33}" destId="{6F6F12B2-A2CF-4F68-AA72-822ADCCF21A4}" srcOrd="0" destOrd="0" presId="urn:microsoft.com/office/officeart/2005/8/layout/cycle5"/>
    <dgm:cxn modelId="{A0B1B9D9-0D2A-41FD-9F87-8E6801F8CC1E}" type="presOf" srcId="{A0F577F3-6BCC-4199-B34F-6822E4F7755C}" destId="{AD12D4BA-A1BA-4849-8C9A-698A973E395E}" srcOrd="0" destOrd="0" presId="urn:microsoft.com/office/officeart/2005/8/layout/cycle5"/>
    <dgm:cxn modelId="{6C9FEE03-630F-4543-8983-48CDAE7B1BD2}" type="presParOf" srcId="{0BAEF102-6D85-446D-9904-9DD6BAC75D56}" destId="{AD12D4BA-A1BA-4849-8C9A-698A973E395E}" srcOrd="0" destOrd="0" presId="urn:microsoft.com/office/officeart/2005/8/layout/cycle5"/>
    <dgm:cxn modelId="{CAD063B2-E0F5-46F8-BF30-3C10885A3AB1}" type="presParOf" srcId="{0BAEF102-6D85-446D-9904-9DD6BAC75D56}" destId="{DF1D7AB7-89D3-4530-B423-CDE08D4D9BAC}" srcOrd="1" destOrd="0" presId="urn:microsoft.com/office/officeart/2005/8/layout/cycle5"/>
    <dgm:cxn modelId="{0865CD34-D435-4A85-A00B-0BFE263DCCE2}" type="presParOf" srcId="{0BAEF102-6D85-446D-9904-9DD6BAC75D56}" destId="{6F6F12B2-A2CF-4F68-AA72-822ADCCF21A4}" srcOrd="2" destOrd="0" presId="urn:microsoft.com/office/officeart/2005/8/layout/cycle5"/>
    <dgm:cxn modelId="{66DE21B8-AFC5-4326-8D69-F92BB50F4333}" type="presParOf" srcId="{0BAEF102-6D85-446D-9904-9DD6BAC75D56}" destId="{51D2BB1A-EA25-4085-AD63-7F3C8257C4BB}" srcOrd="3" destOrd="0" presId="urn:microsoft.com/office/officeart/2005/8/layout/cycle5"/>
    <dgm:cxn modelId="{B3E5C41A-7823-4860-8FFC-C7F2A5AA42C5}" type="presParOf" srcId="{0BAEF102-6D85-446D-9904-9DD6BAC75D56}" destId="{2BBF45B6-663A-4B51-99C9-F8E0D0945C75}" srcOrd="4" destOrd="0" presId="urn:microsoft.com/office/officeart/2005/8/layout/cycle5"/>
    <dgm:cxn modelId="{7BD5438A-E401-480D-9B02-5E6F9D571B04}" type="presParOf" srcId="{0BAEF102-6D85-446D-9904-9DD6BAC75D56}" destId="{B5C9A792-EE02-47E1-9AC7-B3A5941182DC}"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E5433F-9E97-4950-9A5F-3EDE0DB41E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0BEC8E-7936-49B1-8287-751431436188}" type="asst">
      <dgm:prSet phldrT="[Text]"/>
      <dgm:spPr/>
      <dgm:t>
        <a:bodyPr/>
        <a:lstStyle/>
        <a:p>
          <a:pPr>
            <a:buNone/>
          </a:pPr>
          <a:r>
            <a:rPr lang="en-US" b="1" dirty="0">
              <a:solidFill>
                <a:schemeClr val="bg1"/>
              </a:solidFill>
            </a:rPr>
            <a:t>Non-Critical incidents are minor in nature and do not create a serious consequence or risk for waiver participants. </a:t>
          </a:r>
          <a:endParaRPr lang="en-US" dirty="0">
            <a:solidFill>
              <a:schemeClr val="bg1"/>
            </a:solidFill>
          </a:endParaRPr>
        </a:p>
      </dgm:t>
    </dgm:pt>
    <dgm:pt modelId="{6ECEF925-4AE1-46AB-A3BC-5C73D55FCB16}" type="parTrans" cxnId="{63CD2D79-06DC-48FF-9C2A-1945184268DB}">
      <dgm:prSet/>
      <dgm:spPr/>
      <dgm:t>
        <a:bodyPr/>
        <a:lstStyle/>
        <a:p>
          <a:endParaRPr lang="en-US"/>
        </a:p>
      </dgm:t>
    </dgm:pt>
    <dgm:pt modelId="{A64DBFCA-D3E3-4BB4-B8BC-FDBB2B84A50B}" type="sibTrans" cxnId="{63CD2D79-06DC-48FF-9C2A-1945184268DB}">
      <dgm:prSet/>
      <dgm:spPr/>
      <dgm:t>
        <a:bodyPr/>
        <a:lstStyle/>
        <a:p>
          <a:endParaRPr lang="en-US"/>
        </a:p>
      </dgm:t>
    </dgm:pt>
    <dgm:pt modelId="{C6BC1637-FA4D-405D-B47A-403F57C383BA}">
      <dgm:prSet/>
      <dgm:spPr>
        <a:solidFill>
          <a:schemeClr val="accent2"/>
        </a:solidFill>
      </dgm:spPr>
      <dgm:t>
        <a:bodyPr/>
        <a:lstStyle/>
        <a:p>
          <a:r>
            <a:rPr lang="en-US" b="1" dirty="0">
              <a:solidFill>
                <a:schemeClr val="bg1"/>
              </a:solidFill>
            </a:rPr>
            <a:t>Minor Injury  </a:t>
          </a:r>
        </a:p>
      </dgm:t>
    </dgm:pt>
    <dgm:pt modelId="{43F61D08-C94B-4AF1-B0EA-6DD10671F8E7}" type="parTrans" cxnId="{4E9BCA24-F5C0-4877-91AB-F73F73A9BD84}">
      <dgm:prSet/>
      <dgm:spPr>
        <a:ln w="76200"/>
      </dgm:spPr>
      <dgm:t>
        <a:bodyPr/>
        <a:lstStyle/>
        <a:p>
          <a:endParaRPr lang="en-US"/>
        </a:p>
      </dgm:t>
    </dgm:pt>
    <dgm:pt modelId="{3AD9FE19-E13C-4821-B0BC-A85D1C751237}" type="sibTrans" cxnId="{4E9BCA24-F5C0-4877-91AB-F73F73A9BD84}">
      <dgm:prSet/>
      <dgm:spPr/>
      <dgm:t>
        <a:bodyPr/>
        <a:lstStyle/>
        <a:p>
          <a:endParaRPr lang="en-US"/>
        </a:p>
      </dgm:t>
    </dgm:pt>
    <dgm:pt modelId="{92036869-4073-45D7-A9E2-BA931FF29AD9}">
      <dgm:prSet/>
      <dgm:spPr>
        <a:solidFill>
          <a:schemeClr val="accent6"/>
        </a:solidFill>
      </dgm:spPr>
      <dgm:t>
        <a:bodyPr/>
        <a:lstStyle/>
        <a:p>
          <a:r>
            <a:rPr lang="en-US" b="1" dirty="0">
              <a:solidFill>
                <a:schemeClr val="bg1"/>
              </a:solidFill>
            </a:rPr>
            <a:t>Medication Error without Serious Outcome</a:t>
          </a:r>
        </a:p>
      </dgm:t>
    </dgm:pt>
    <dgm:pt modelId="{8A02F135-AFED-47D6-BC72-85E217F535CB}" type="parTrans" cxnId="{1009C878-97A3-43CA-BF6E-C9F4AE1FD9CF}">
      <dgm:prSet/>
      <dgm:spPr>
        <a:ln w="76200"/>
      </dgm:spPr>
      <dgm:t>
        <a:bodyPr/>
        <a:lstStyle/>
        <a:p>
          <a:endParaRPr lang="en-US"/>
        </a:p>
      </dgm:t>
    </dgm:pt>
    <dgm:pt modelId="{7F923852-A865-4D5D-B958-6BEEEA37301C}" type="sibTrans" cxnId="{1009C878-97A3-43CA-BF6E-C9F4AE1FD9CF}">
      <dgm:prSet/>
      <dgm:spPr/>
      <dgm:t>
        <a:bodyPr/>
        <a:lstStyle/>
        <a:p>
          <a:endParaRPr lang="en-US"/>
        </a:p>
      </dgm:t>
    </dgm:pt>
    <dgm:pt modelId="{FE5F9063-A8AE-4523-89B5-065F3C380708}" type="pres">
      <dgm:prSet presAssocID="{A6E5433F-9E97-4950-9A5F-3EDE0DB41EB1}" presName="hierChild1" presStyleCnt="0">
        <dgm:presLayoutVars>
          <dgm:orgChart val="1"/>
          <dgm:chPref val="1"/>
          <dgm:dir/>
          <dgm:animOne val="branch"/>
          <dgm:animLvl val="lvl"/>
          <dgm:resizeHandles/>
        </dgm:presLayoutVars>
      </dgm:prSet>
      <dgm:spPr/>
    </dgm:pt>
    <dgm:pt modelId="{6C4F3084-CFFB-46A4-8A74-17FD670E7338}" type="pres">
      <dgm:prSet presAssocID="{6E0BEC8E-7936-49B1-8287-751431436188}" presName="hierRoot1" presStyleCnt="0">
        <dgm:presLayoutVars>
          <dgm:hierBranch val="init"/>
        </dgm:presLayoutVars>
      </dgm:prSet>
      <dgm:spPr/>
    </dgm:pt>
    <dgm:pt modelId="{E9BC4675-44B4-4672-9698-0E2AC18519FD}" type="pres">
      <dgm:prSet presAssocID="{6E0BEC8E-7936-49B1-8287-751431436188}" presName="rootComposite1" presStyleCnt="0"/>
      <dgm:spPr/>
    </dgm:pt>
    <dgm:pt modelId="{5C3C29C4-D661-4EEC-ABD7-BB7E77D8B784}" type="pres">
      <dgm:prSet presAssocID="{6E0BEC8E-7936-49B1-8287-751431436188}" presName="rootText1" presStyleLbl="node0" presStyleIdx="0" presStyleCnt="1" custScaleX="147324" custScaleY="159611">
        <dgm:presLayoutVars>
          <dgm:chPref val="3"/>
        </dgm:presLayoutVars>
      </dgm:prSet>
      <dgm:spPr/>
    </dgm:pt>
    <dgm:pt modelId="{0E79516D-ADB6-4399-83BB-FBB29AFAEBBB}" type="pres">
      <dgm:prSet presAssocID="{6E0BEC8E-7936-49B1-8287-751431436188}" presName="rootConnector1" presStyleLbl="asst0" presStyleIdx="0" presStyleCnt="0"/>
      <dgm:spPr/>
    </dgm:pt>
    <dgm:pt modelId="{0E0C332C-7755-4E39-AFF5-35A77874762C}" type="pres">
      <dgm:prSet presAssocID="{6E0BEC8E-7936-49B1-8287-751431436188}" presName="hierChild2" presStyleCnt="0"/>
      <dgm:spPr/>
    </dgm:pt>
    <dgm:pt modelId="{26BC9906-A30B-4640-9826-28D0A93FEDC7}" type="pres">
      <dgm:prSet presAssocID="{43F61D08-C94B-4AF1-B0EA-6DD10671F8E7}" presName="Name37" presStyleLbl="parChTrans1D2" presStyleIdx="0" presStyleCnt="2"/>
      <dgm:spPr/>
    </dgm:pt>
    <dgm:pt modelId="{E4122B6B-2F11-4B4C-8339-B73F6BA0CB1F}" type="pres">
      <dgm:prSet presAssocID="{C6BC1637-FA4D-405D-B47A-403F57C383BA}" presName="hierRoot2" presStyleCnt="0">
        <dgm:presLayoutVars>
          <dgm:hierBranch val="init"/>
        </dgm:presLayoutVars>
      </dgm:prSet>
      <dgm:spPr/>
    </dgm:pt>
    <dgm:pt modelId="{E16C5D76-3B11-4AED-BCDF-39E442B7D07A}" type="pres">
      <dgm:prSet presAssocID="{C6BC1637-FA4D-405D-B47A-403F57C383BA}" presName="rootComposite" presStyleCnt="0"/>
      <dgm:spPr/>
    </dgm:pt>
    <dgm:pt modelId="{A5D83A82-BBC9-421A-9FFD-26086024DED9}" type="pres">
      <dgm:prSet presAssocID="{C6BC1637-FA4D-405D-B47A-403F57C383BA}" presName="rootText" presStyleLbl="node2" presStyleIdx="0" presStyleCnt="2">
        <dgm:presLayoutVars>
          <dgm:chPref val="3"/>
        </dgm:presLayoutVars>
      </dgm:prSet>
      <dgm:spPr/>
    </dgm:pt>
    <dgm:pt modelId="{0F09EB3E-21F0-4F70-8012-6AB15C4FF426}" type="pres">
      <dgm:prSet presAssocID="{C6BC1637-FA4D-405D-B47A-403F57C383BA}" presName="rootConnector" presStyleLbl="node2" presStyleIdx="0" presStyleCnt="2"/>
      <dgm:spPr/>
    </dgm:pt>
    <dgm:pt modelId="{124303C6-665F-4BFE-98EC-86822C598237}" type="pres">
      <dgm:prSet presAssocID="{C6BC1637-FA4D-405D-B47A-403F57C383BA}" presName="hierChild4" presStyleCnt="0"/>
      <dgm:spPr/>
    </dgm:pt>
    <dgm:pt modelId="{7B3C71D6-7CD8-495C-B189-368918A76903}" type="pres">
      <dgm:prSet presAssocID="{C6BC1637-FA4D-405D-B47A-403F57C383BA}" presName="hierChild5" presStyleCnt="0"/>
      <dgm:spPr/>
    </dgm:pt>
    <dgm:pt modelId="{B38D10CE-9679-4C26-8BF5-EE658D14B0A2}" type="pres">
      <dgm:prSet presAssocID="{8A02F135-AFED-47D6-BC72-85E217F535CB}" presName="Name37" presStyleLbl="parChTrans1D2" presStyleIdx="1" presStyleCnt="2"/>
      <dgm:spPr/>
    </dgm:pt>
    <dgm:pt modelId="{FD2FBC3A-A0B6-4AE0-B008-76BF97EA5D25}" type="pres">
      <dgm:prSet presAssocID="{92036869-4073-45D7-A9E2-BA931FF29AD9}" presName="hierRoot2" presStyleCnt="0">
        <dgm:presLayoutVars>
          <dgm:hierBranch val="init"/>
        </dgm:presLayoutVars>
      </dgm:prSet>
      <dgm:spPr/>
    </dgm:pt>
    <dgm:pt modelId="{8F2B2392-2BAD-4FD3-B105-6177AF8E9B37}" type="pres">
      <dgm:prSet presAssocID="{92036869-4073-45D7-A9E2-BA931FF29AD9}" presName="rootComposite" presStyleCnt="0"/>
      <dgm:spPr/>
    </dgm:pt>
    <dgm:pt modelId="{5B625F32-8AC8-42C9-98F4-E56F8DB8A4DB}" type="pres">
      <dgm:prSet presAssocID="{92036869-4073-45D7-A9E2-BA931FF29AD9}" presName="rootText" presStyleLbl="node2" presStyleIdx="1" presStyleCnt="2">
        <dgm:presLayoutVars>
          <dgm:chPref val="3"/>
        </dgm:presLayoutVars>
      </dgm:prSet>
      <dgm:spPr/>
    </dgm:pt>
    <dgm:pt modelId="{60878FFB-9B48-4DD9-B850-88D5B95A9AFC}" type="pres">
      <dgm:prSet presAssocID="{92036869-4073-45D7-A9E2-BA931FF29AD9}" presName="rootConnector" presStyleLbl="node2" presStyleIdx="1" presStyleCnt="2"/>
      <dgm:spPr/>
    </dgm:pt>
    <dgm:pt modelId="{B1C2550B-675A-43C6-830C-F4700D34516E}" type="pres">
      <dgm:prSet presAssocID="{92036869-4073-45D7-A9E2-BA931FF29AD9}" presName="hierChild4" presStyleCnt="0"/>
      <dgm:spPr/>
    </dgm:pt>
    <dgm:pt modelId="{4AB1CC63-3BBB-4340-8A08-91069F8139E2}" type="pres">
      <dgm:prSet presAssocID="{92036869-4073-45D7-A9E2-BA931FF29AD9}" presName="hierChild5" presStyleCnt="0"/>
      <dgm:spPr/>
    </dgm:pt>
    <dgm:pt modelId="{E37F8BD8-6567-45F4-9144-CD36119BEA1E}" type="pres">
      <dgm:prSet presAssocID="{6E0BEC8E-7936-49B1-8287-751431436188}" presName="hierChild3" presStyleCnt="0"/>
      <dgm:spPr/>
    </dgm:pt>
  </dgm:ptLst>
  <dgm:cxnLst>
    <dgm:cxn modelId="{4E9BCA24-F5C0-4877-91AB-F73F73A9BD84}" srcId="{6E0BEC8E-7936-49B1-8287-751431436188}" destId="{C6BC1637-FA4D-405D-B47A-403F57C383BA}" srcOrd="0" destOrd="0" parTransId="{43F61D08-C94B-4AF1-B0EA-6DD10671F8E7}" sibTransId="{3AD9FE19-E13C-4821-B0BC-A85D1C751237}"/>
    <dgm:cxn modelId="{2F306D32-51E6-4E75-8F73-B427E54196E0}" type="presOf" srcId="{43F61D08-C94B-4AF1-B0EA-6DD10671F8E7}" destId="{26BC9906-A30B-4640-9826-28D0A93FEDC7}" srcOrd="0" destOrd="0" presId="urn:microsoft.com/office/officeart/2005/8/layout/orgChart1"/>
    <dgm:cxn modelId="{9F3FDF5F-3931-410A-9E61-68FE27C3A149}" type="presOf" srcId="{C6BC1637-FA4D-405D-B47A-403F57C383BA}" destId="{0F09EB3E-21F0-4F70-8012-6AB15C4FF426}" srcOrd="1" destOrd="0" presId="urn:microsoft.com/office/officeart/2005/8/layout/orgChart1"/>
    <dgm:cxn modelId="{C5D4DD42-F293-4DFD-8DA8-3106E1BDB7F3}" type="presOf" srcId="{6E0BEC8E-7936-49B1-8287-751431436188}" destId="{5C3C29C4-D661-4EEC-ABD7-BB7E77D8B784}" srcOrd="0" destOrd="0" presId="urn:microsoft.com/office/officeart/2005/8/layout/orgChart1"/>
    <dgm:cxn modelId="{32F66A47-74BC-4ECC-806B-BF1EA6AC0B67}" type="presOf" srcId="{92036869-4073-45D7-A9E2-BA931FF29AD9}" destId="{5B625F32-8AC8-42C9-98F4-E56F8DB8A4DB}" srcOrd="0" destOrd="0" presId="urn:microsoft.com/office/officeart/2005/8/layout/orgChart1"/>
    <dgm:cxn modelId="{85429A6A-5295-4CBF-9E95-CBFE600024D5}" type="presOf" srcId="{8A02F135-AFED-47D6-BC72-85E217F535CB}" destId="{B38D10CE-9679-4C26-8BF5-EE658D14B0A2}" srcOrd="0" destOrd="0" presId="urn:microsoft.com/office/officeart/2005/8/layout/orgChart1"/>
    <dgm:cxn modelId="{1009C878-97A3-43CA-BF6E-C9F4AE1FD9CF}" srcId="{6E0BEC8E-7936-49B1-8287-751431436188}" destId="{92036869-4073-45D7-A9E2-BA931FF29AD9}" srcOrd="1" destOrd="0" parTransId="{8A02F135-AFED-47D6-BC72-85E217F535CB}" sibTransId="{7F923852-A865-4D5D-B958-6BEEEA37301C}"/>
    <dgm:cxn modelId="{63CD2D79-06DC-48FF-9C2A-1945184268DB}" srcId="{A6E5433F-9E97-4950-9A5F-3EDE0DB41EB1}" destId="{6E0BEC8E-7936-49B1-8287-751431436188}" srcOrd="0" destOrd="0" parTransId="{6ECEF925-4AE1-46AB-A3BC-5C73D55FCB16}" sibTransId="{A64DBFCA-D3E3-4BB4-B8BC-FDBB2B84A50B}"/>
    <dgm:cxn modelId="{5FFFB07C-D03D-4099-9FD9-D3ED11D9234D}" type="presOf" srcId="{6E0BEC8E-7936-49B1-8287-751431436188}" destId="{0E79516D-ADB6-4399-83BB-FBB29AFAEBBB}" srcOrd="1" destOrd="0" presId="urn:microsoft.com/office/officeart/2005/8/layout/orgChart1"/>
    <dgm:cxn modelId="{A5E8E2B0-4EEB-4469-B26D-C073DA1D218B}" type="presOf" srcId="{C6BC1637-FA4D-405D-B47A-403F57C383BA}" destId="{A5D83A82-BBC9-421A-9FFD-26086024DED9}" srcOrd="0" destOrd="0" presId="urn:microsoft.com/office/officeart/2005/8/layout/orgChart1"/>
    <dgm:cxn modelId="{6BEB1AE0-40DE-40C9-819B-C348AFE07726}" type="presOf" srcId="{92036869-4073-45D7-A9E2-BA931FF29AD9}" destId="{60878FFB-9B48-4DD9-B850-88D5B95A9AFC}" srcOrd="1" destOrd="0" presId="urn:microsoft.com/office/officeart/2005/8/layout/orgChart1"/>
    <dgm:cxn modelId="{0654B9E1-9A7A-4B8D-8284-281D3988EC6D}" type="presOf" srcId="{A6E5433F-9E97-4950-9A5F-3EDE0DB41EB1}" destId="{FE5F9063-A8AE-4523-89B5-065F3C380708}" srcOrd="0" destOrd="0" presId="urn:microsoft.com/office/officeart/2005/8/layout/orgChart1"/>
    <dgm:cxn modelId="{57255AD5-35DE-445C-9B95-AE329BF36F1B}" type="presParOf" srcId="{FE5F9063-A8AE-4523-89B5-065F3C380708}" destId="{6C4F3084-CFFB-46A4-8A74-17FD670E7338}" srcOrd="0" destOrd="0" presId="urn:microsoft.com/office/officeart/2005/8/layout/orgChart1"/>
    <dgm:cxn modelId="{E70334F1-E1AA-4820-BF24-1D399BA3FCDE}" type="presParOf" srcId="{6C4F3084-CFFB-46A4-8A74-17FD670E7338}" destId="{E9BC4675-44B4-4672-9698-0E2AC18519FD}" srcOrd="0" destOrd="0" presId="urn:microsoft.com/office/officeart/2005/8/layout/orgChart1"/>
    <dgm:cxn modelId="{DB86B4DD-C5B2-4F3F-86FC-60FB6D2D47E0}" type="presParOf" srcId="{E9BC4675-44B4-4672-9698-0E2AC18519FD}" destId="{5C3C29C4-D661-4EEC-ABD7-BB7E77D8B784}" srcOrd="0" destOrd="0" presId="urn:microsoft.com/office/officeart/2005/8/layout/orgChart1"/>
    <dgm:cxn modelId="{F88336EB-41AA-4E23-B3CD-3990FBAEFB79}" type="presParOf" srcId="{E9BC4675-44B4-4672-9698-0E2AC18519FD}" destId="{0E79516D-ADB6-4399-83BB-FBB29AFAEBBB}" srcOrd="1" destOrd="0" presId="urn:microsoft.com/office/officeart/2005/8/layout/orgChart1"/>
    <dgm:cxn modelId="{FC0D7ACD-E222-4A32-8B77-3E0E8E67A2C5}" type="presParOf" srcId="{6C4F3084-CFFB-46A4-8A74-17FD670E7338}" destId="{0E0C332C-7755-4E39-AFF5-35A77874762C}" srcOrd="1" destOrd="0" presId="urn:microsoft.com/office/officeart/2005/8/layout/orgChart1"/>
    <dgm:cxn modelId="{4096D4F9-645A-4701-BE24-5F9F0EC84B0D}" type="presParOf" srcId="{0E0C332C-7755-4E39-AFF5-35A77874762C}" destId="{26BC9906-A30B-4640-9826-28D0A93FEDC7}" srcOrd="0" destOrd="0" presId="urn:microsoft.com/office/officeart/2005/8/layout/orgChart1"/>
    <dgm:cxn modelId="{A66F6137-D8E6-47D0-B874-39C42577845C}" type="presParOf" srcId="{0E0C332C-7755-4E39-AFF5-35A77874762C}" destId="{E4122B6B-2F11-4B4C-8339-B73F6BA0CB1F}" srcOrd="1" destOrd="0" presId="urn:microsoft.com/office/officeart/2005/8/layout/orgChart1"/>
    <dgm:cxn modelId="{1D88C3ED-67D3-406E-B4CE-532433F06011}" type="presParOf" srcId="{E4122B6B-2F11-4B4C-8339-B73F6BA0CB1F}" destId="{E16C5D76-3B11-4AED-BCDF-39E442B7D07A}" srcOrd="0" destOrd="0" presId="urn:microsoft.com/office/officeart/2005/8/layout/orgChart1"/>
    <dgm:cxn modelId="{46292689-60AB-4D43-A39C-5324544B40C0}" type="presParOf" srcId="{E16C5D76-3B11-4AED-BCDF-39E442B7D07A}" destId="{A5D83A82-BBC9-421A-9FFD-26086024DED9}" srcOrd="0" destOrd="0" presId="urn:microsoft.com/office/officeart/2005/8/layout/orgChart1"/>
    <dgm:cxn modelId="{7AD2E212-D1B5-4116-BACF-F871FD80D66D}" type="presParOf" srcId="{E16C5D76-3B11-4AED-BCDF-39E442B7D07A}" destId="{0F09EB3E-21F0-4F70-8012-6AB15C4FF426}" srcOrd="1" destOrd="0" presId="urn:microsoft.com/office/officeart/2005/8/layout/orgChart1"/>
    <dgm:cxn modelId="{D6B3742E-69FA-4904-A52D-830ABC6A6CA1}" type="presParOf" srcId="{E4122B6B-2F11-4B4C-8339-B73F6BA0CB1F}" destId="{124303C6-665F-4BFE-98EC-86822C598237}" srcOrd="1" destOrd="0" presId="urn:microsoft.com/office/officeart/2005/8/layout/orgChart1"/>
    <dgm:cxn modelId="{D21747D8-51AE-4E1E-A952-0376CF7A3F8A}" type="presParOf" srcId="{E4122B6B-2F11-4B4C-8339-B73F6BA0CB1F}" destId="{7B3C71D6-7CD8-495C-B189-368918A76903}" srcOrd="2" destOrd="0" presId="urn:microsoft.com/office/officeart/2005/8/layout/orgChart1"/>
    <dgm:cxn modelId="{4A0E6436-80BB-4C7A-A848-8B6342FC4EBD}" type="presParOf" srcId="{0E0C332C-7755-4E39-AFF5-35A77874762C}" destId="{B38D10CE-9679-4C26-8BF5-EE658D14B0A2}" srcOrd="2" destOrd="0" presId="urn:microsoft.com/office/officeart/2005/8/layout/orgChart1"/>
    <dgm:cxn modelId="{C0382EE1-9B00-4C8B-918A-7CF8A38EE8AF}" type="presParOf" srcId="{0E0C332C-7755-4E39-AFF5-35A77874762C}" destId="{FD2FBC3A-A0B6-4AE0-B008-76BF97EA5D25}" srcOrd="3" destOrd="0" presId="urn:microsoft.com/office/officeart/2005/8/layout/orgChart1"/>
    <dgm:cxn modelId="{2CC45F31-17FC-47E3-B4AB-9F7E3D792E81}" type="presParOf" srcId="{FD2FBC3A-A0B6-4AE0-B008-76BF97EA5D25}" destId="{8F2B2392-2BAD-4FD3-B105-6177AF8E9B37}" srcOrd="0" destOrd="0" presId="urn:microsoft.com/office/officeart/2005/8/layout/orgChart1"/>
    <dgm:cxn modelId="{E5BB1DB1-E990-4C17-8C51-92BF8564170E}" type="presParOf" srcId="{8F2B2392-2BAD-4FD3-B105-6177AF8E9B37}" destId="{5B625F32-8AC8-42C9-98F4-E56F8DB8A4DB}" srcOrd="0" destOrd="0" presId="urn:microsoft.com/office/officeart/2005/8/layout/orgChart1"/>
    <dgm:cxn modelId="{27F0E740-85D3-42D4-94DB-1D9FC6287E6E}" type="presParOf" srcId="{8F2B2392-2BAD-4FD3-B105-6177AF8E9B37}" destId="{60878FFB-9B48-4DD9-B850-88D5B95A9AFC}" srcOrd="1" destOrd="0" presId="urn:microsoft.com/office/officeart/2005/8/layout/orgChart1"/>
    <dgm:cxn modelId="{13984535-E727-44C9-AD02-E70B0D923B58}" type="presParOf" srcId="{FD2FBC3A-A0B6-4AE0-B008-76BF97EA5D25}" destId="{B1C2550B-675A-43C6-830C-F4700D34516E}" srcOrd="1" destOrd="0" presId="urn:microsoft.com/office/officeart/2005/8/layout/orgChart1"/>
    <dgm:cxn modelId="{763D349D-119A-46E5-88E2-2E4A051BA21D}" type="presParOf" srcId="{FD2FBC3A-A0B6-4AE0-B008-76BF97EA5D25}" destId="{4AB1CC63-3BBB-4340-8A08-91069F8139E2}" srcOrd="2" destOrd="0" presId="urn:microsoft.com/office/officeart/2005/8/layout/orgChart1"/>
    <dgm:cxn modelId="{171A0EA6-6FC6-4B5E-80B7-DDFEA74D8E82}" type="presParOf" srcId="{6C4F3084-CFFB-46A4-8A74-17FD670E7338}" destId="{E37F8BD8-6567-45F4-9144-CD36119BEA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94353-3C6B-4937-A45E-2300221AE73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F70B0D-B9C5-4FF7-92CF-B8C7A32AAF6E}">
      <dgm:prSet phldrT="[Text]"/>
      <dgm:spPr/>
      <dgm:t>
        <a:bodyPr/>
        <a:lstStyle/>
        <a:p>
          <a:pPr>
            <a:lnSpc>
              <a:spcPct val="100000"/>
            </a:lnSpc>
          </a:pPr>
          <a:r>
            <a:rPr lang="en-US" dirty="0"/>
            <a:t>Date Created &amp; Submitted</a:t>
          </a:r>
        </a:p>
      </dgm:t>
    </dgm:pt>
    <dgm:pt modelId="{4074F542-8D19-483F-9275-0DDB547DC318}" type="parTrans" cxnId="{8D9BF287-1B47-4562-B51C-3A00A82C7A26}">
      <dgm:prSet/>
      <dgm:spPr/>
      <dgm:t>
        <a:bodyPr/>
        <a:lstStyle/>
        <a:p>
          <a:endParaRPr lang="en-US"/>
        </a:p>
      </dgm:t>
    </dgm:pt>
    <dgm:pt modelId="{AF48C63D-F4D5-4BC1-91CC-49193263652B}" type="sibTrans" cxnId="{8D9BF287-1B47-4562-B51C-3A00A82C7A26}">
      <dgm:prSet/>
      <dgm:spPr/>
      <dgm:t>
        <a:bodyPr/>
        <a:lstStyle/>
        <a:p>
          <a:pPr>
            <a:lnSpc>
              <a:spcPct val="100000"/>
            </a:lnSpc>
          </a:pPr>
          <a:endParaRPr lang="en-US"/>
        </a:p>
      </dgm:t>
    </dgm:pt>
    <dgm:pt modelId="{407E9629-97AE-4FD3-B309-BD214C9B0C3A}">
      <dgm:prSet phldrT="[Text]"/>
      <dgm:spPr/>
      <dgm:t>
        <a:bodyPr/>
        <a:lstStyle/>
        <a:p>
          <a:pPr>
            <a:lnSpc>
              <a:spcPct val="100000"/>
            </a:lnSpc>
          </a:pPr>
          <a:r>
            <a:rPr lang="en-US" dirty="0"/>
            <a:t>Resubmit Date</a:t>
          </a:r>
        </a:p>
      </dgm:t>
    </dgm:pt>
    <dgm:pt modelId="{D89F86B2-3FBC-422E-ACCB-B04FB5D1246A}" type="parTrans" cxnId="{6FB63B11-4FF0-4FAD-A50B-04611674042A}">
      <dgm:prSet/>
      <dgm:spPr/>
      <dgm:t>
        <a:bodyPr/>
        <a:lstStyle/>
        <a:p>
          <a:endParaRPr lang="en-US"/>
        </a:p>
      </dgm:t>
    </dgm:pt>
    <dgm:pt modelId="{52F63162-D044-47A6-B8D0-FA8803C1C5CE}" type="sibTrans" cxnId="{6FB63B11-4FF0-4FAD-A50B-04611674042A}">
      <dgm:prSet/>
      <dgm:spPr/>
      <dgm:t>
        <a:bodyPr/>
        <a:lstStyle/>
        <a:p>
          <a:endParaRPr lang="en-US"/>
        </a:p>
      </dgm:t>
    </dgm:pt>
    <dgm:pt modelId="{65C5ABDD-CD86-42F6-9474-FD98988B98AE}">
      <dgm:prSet phldrT="[Text]" custT="1"/>
      <dgm:spPr/>
      <dgm:t>
        <a:bodyPr/>
        <a:lstStyle/>
        <a:p>
          <a:pPr>
            <a:lnSpc>
              <a:spcPct val="100000"/>
            </a:lnSpc>
          </a:pPr>
          <a:r>
            <a:rPr lang="en-US" sz="2100" dirty="0"/>
            <a:t>Risk Mitigation and Investigation Report (RMIR) Due Date</a:t>
          </a:r>
        </a:p>
        <a:p>
          <a:pPr>
            <a:lnSpc>
              <a:spcPct val="100000"/>
            </a:lnSpc>
          </a:pPr>
          <a:r>
            <a:rPr lang="en-US" sz="1800" dirty="0"/>
            <a:t>(7 days from the Incident Report)</a:t>
          </a:r>
        </a:p>
      </dgm:t>
    </dgm:pt>
    <dgm:pt modelId="{59F4F08E-86CA-4DAB-B02A-F109A88BFA4C}" type="parTrans" cxnId="{935F2F98-6E13-49C8-895C-32D0E58D9606}">
      <dgm:prSet/>
      <dgm:spPr/>
      <dgm:t>
        <a:bodyPr/>
        <a:lstStyle/>
        <a:p>
          <a:endParaRPr lang="en-US"/>
        </a:p>
      </dgm:t>
    </dgm:pt>
    <dgm:pt modelId="{FDF39E4C-7CC6-457B-900B-2A1CB3DF2BF9}" type="sibTrans" cxnId="{935F2F98-6E13-49C8-895C-32D0E58D9606}">
      <dgm:prSet/>
      <dgm:spPr/>
      <dgm:t>
        <a:bodyPr/>
        <a:lstStyle/>
        <a:p>
          <a:pPr>
            <a:lnSpc>
              <a:spcPct val="100000"/>
            </a:lnSpc>
          </a:pPr>
          <a:endParaRPr lang="en-US"/>
        </a:p>
      </dgm:t>
    </dgm:pt>
    <dgm:pt modelId="{20C12259-7B5C-4F4B-83F7-2DE0E26D86CC}">
      <dgm:prSet phldrT="[Text]" custT="1"/>
      <dgm:spPr/>
      <dgm:t>
        <a:bodyPr/>
        <a:lstStyle/>
        <a:p>
          <a:pPr>
            <a:lnSpc>
              <a:spcPct val="100000"/>
            </a:lnSpc>
          </a:pPr>
          <a:r>
            <a:rPr lang="en-US" sz="2100" dirty="0"/>
            <a:t>Case Manager Sign-Off </a:t>
          </a:r>
        </a:p>
        <a:p>
          <a:pPr>
            <a:lnSpc>
              <a:spcPct val="100000"/>
            </a:lnSpc>
          </a:pPr>
          <a:r>
            <a:rPr lang="en-US" sz="1800" dirty="0"/>
            <a:t>(7 days from the Risk Mitigation and Investigation Report)</a:t>
          </a:r>
        </a:p>
      </dgm:t>
    </dgm:pt>
    <dgm:pt modelId="{4FBAF6BB-1398-4C0C-A013-458EECE7F889}" type="parTrans" cxnId="{53E42F43-BA86-4790-A986-AB4BDDD22F7D}">
      <dgm:prSet/>
      <dgm:spPr/>
      <dgm:t>
        <a:bodyPr/>
        <a:lstStyle/>
        <a:p>
          <a:endParaRPr lang="en-US"/>
        </a:p>
      </dgm:t>
    </dgm:pt>
    <dgm:pt modelId="{19F554F6-76A9-48E2-AA4A-440DF46DADDA}" type="sibTrans" cxnId="{53E42F43-BA86-4790-A986-AB4BDDD22F7D}">
      <dgm:prSet/>
      <dgm:spPr/>
      <dgm:t>
        <a:bodyPr/>
        <a:lstStyle/>
        <a:p>
          <a:pPr>
            <a:lnSpc>
              <a:spcPct val="100000"/>
            </a:lnSpc>
          </a:pPr>
          <a:endParaRPr lang="en-US"/>
        </a:p>
      </dgm:t>
    </dgm:pt>
    <dgm:pt modelId="{EE6EC8CD-F0EC-45F5-9A03-80D5D5638C66}" type="pres">
      <dgm:prSet presAssocID="{B0C94353-3C6B-4937-A45E-2300221AE737}" presName="root" presStyleCnt="0">
        <dgm:presLayoutVars>
          <dgm:dir/>
          <dgm:resizeHandles val="exact"/>
        </dgm:presLayoutVars>
      </dgm:prSet>
      <dgm:spPr/>
    </dgm:pt>
    <dgm:pt modelId="{241476D4-F02C-49A5-BB5C-A911BA5CB817}" type="pres">
      <dgm:prSet presAssocID="{B0C94353-3C6B-4937-A45E-2300221AE737}" presName="container" presStyleCnt="0">
        <dgm:presLayoutVars>
          <dgm:dir/>
          <dgm:resizeHandles val="exact"/>
        </dgm:presLayoutVars>
      </dgm:prSet>
      <dgm:spPr/>
    </dgm:pt>
    <dgm:pt modelId="{B07A5B1E-2C81-450D-A9D1-236948C47D9A}" type="pres">
      <dgm:prSet presAssocID="{14F70B0D-B9C5-4FF7-92CF-B8C7A32AAF6E}" presName="compNode" presStyleCnt="0"/>
      <dgm:spPr/>
    </dgm:pt>
    <dgm:pt modelId="{27EBD17F-6666-470B-9388-EA6F6A138B3D}" type="pres">
      <dgm:prSet presAssocID="{14F70B0D-B9C5-4FF7-92CF-B8C7A32AAF6E}" presName="iconBgRect" presStyleLbl="bgShp" presStyleIdx="0" presStyleCnt="4"/>
      <dgm:spPr/>
    </dgm:pt>
    <dgm:pt modelId="{DCB3CD8B-C909-4FCF-81EF-29F661385B9B}" type="pres">
      <dgm:prSet presAssocID="{14F70B0D-B9C5-4FF7-92CF-B8C7A32AAF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E52821-68FB-442E-B9F1-760EA5C68102}" type="pres">
      <dgm:prSet presAssocID="{14F70B0D-B9C5-4FF7-92CF-B8C7A32AAF6E}" presName="spaceRect" presStyleCnt="0"/>
      <dgm:spPr/>
    </dgm:pt>
    <dgm:pt modelId="{C8BC81D0-65BD-421D-A172-723A706F86ED}" type="pres">
      <dgm:prSet presAssocID="{14F70B0D-B9C5-4FF7-92CF-B8C7A32AAF6E}" presName="textRect" presStyleLbl="revTx" presStyleIdx="0" presStyleCnt="4">
        <dgm:presLayoutVars>
          <dgm:chMax val="1"/>
          <dgm:chPref val="1"/>
        </dgm:presLayoutVars>
      </dgm:prSet>
      <dgm:spPr/>
    </dgm:pt>
    <dgm:pt modelId="{00971ED6-DF9B-47A0-8939-028EEFBF1F2C}" type="pres">
      <dgm:prSet presAssocID="{AF48C63D-F4D5-4BC1-91CC-49193263652B}" presName="sibTrans" presStyleLbl="sibTrans2D1" presStyleIdx="0" presStyleCnt="0"/>
      <dgm:spPr/>
    </dgm:pt>
    <dgm:pt modelId="{B2262D31-1497-4370-83EA-5E6C941F9D87}" type="pres">
      <dgm:prSet presAssocID="{65C5ABDD-CD86-42F6-9474-FD98988B98AE}" presName="compNode" presStyleCnt="0"/>
      <dgm:spPr/>
    </dgm:pt>
    <dgm:pt modelId="{7A23E9AA-AB12-42B9-A027-BFEAA0289056}" type="pres">
      <dgm:prSet presAssocID="{65C5ABDD-CD86-42F6-9474-FD98988B98AE}" presName="iconBgRect" presStyleLbl="bgShp" presStyleIdx="1" presStyleCnt="4"/>
      <dgm:spPr/>
    </dgm:pt>
    <dgm:pt modelId="{B77EBAD7-B1CD-4056-AE40-A4CF04DE1E81}" type="pres">
      <dgm:prSet presAssocID="{65C5ABDD-CD86-42F6-9474-FD98988B98AE}" presName="iconRect" presStyleLbl="nod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E3A41EBD-B5BA-4634-85A1-3CD757CD9FC4}" type="pres">
      <dgm:prSet presAssocID="{65C5ABDD-CD86-42F6-9474-FD98988B98AE}" presName="spaceRect" presStyleCnt="0"/>
      <dgm:spPr/>
    </dgm:pt>
    <dgm:pt modelId="{84C701CF-E228-46AC-B616-6E797AF1B5B0}" type="pres">
      <dgm:prSet presAssocID="{65C5ABDD-CD86-42F6-9474-FD98988B98AE}" presName="textRect" presStyleLbl="revTx" presStyleIdx="1" presStyleCnt="4">
        <dgm:presLayoutVars>
          <dgm:chMax val="1"/>
          <dgm:chPref val="1"/>
        </dgm:presLayoutVars>
      </dgm:prSet>
      <dgm:spPr/>
    </dgm:pt>
    <dgm:pt modelId="{C4EF9E28-ABA5-4CEF-B902-15BEDB5407BB}" type="pres">
      <dgm:prSet presAssocID="{FDF39E4C-7CC6-457B-900B-2A1CB3DF2BF9}" presName="sibTrans" presStyleLbl="sibTrans2D1" presStyleIdx="0" presStyleCnt="0"/>
      <dgm:spPr/>
    </dgm:pt>
    <dgm:pt modelId="{5DACD698-DDA9-4FE9-8A0A-2F2349A736EA}" type="pres">
      <dgm:prSet presAssocID="{20C12259-7B5C-4F4B-83F7-2DE0E26D86CC}" presName="compNode" presStyleCnt="0"/>
      <dgm:spPr/>
    </dgm:pt>
    <dgm:pt modelId="{921319F5-4DDA-467F-A3EB-446DA658E82E}" type="pres">
      <dgm:prSet presAssocID="{20C12259-7B5C-4F4B-83F7-2DE0E26D86CC}" presName="iconBgRect" presStyleLbl="bgShp" presStyleIdx="2" presStyleCnt="4"/>
      <dgm:spPr/>
    </dgm:pt>
    <dgm:pt modelId="{D135CDA3-702F-478C-9C2B-9CD6E9760858}" type="pres">
      <dgm:prSet presAssocID="{20C12259-7B5C-4F4B-83F7-2DE0E26D86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ip Calendar"/>
        </a:ext>
      </dgm:extLst>
    </dgm:pt>
    <dgm:pt modelId="{67547278-03B8-4564-BA4A-6ED2BA78BA1F}" type="pres">
      <dgm:prSet presAssocID="{20C12259-7B5C-4F4B-83F7-2DE0E26D86CC}" presName="spaceRect" presStyleCnt="0"/>
      <dgm:spPr/>
    </dgm:pt>
    <dgm:pt modelId="{774E52AA-B0E7-4035-9CCA-8F0C1DFFCA51}" type="pres">
      <dgm:prSet presAssocID="{20C12259-7B5C-4F4B-83F7-2DE0E26D86CC}" presName="textRect" presStyleLbl="revTx" presStyleIdx="2" presStyleCnt="4">
        <dgm:presLayoutVars>
          <dgm:chMax val="1"/>
          <dgm:chPref val="1"/>
        </dgm:presLayoutVars>
      </dgm:prSet>
      <dgm:spPr/>
    </dgm:pt>
    <dgm:pt modelId="{B94BE3AB-4FAF-4908-940A-0A2FDF9D321B}" type="pres">
      <dgm:prSet presAssocID="{19F554F6-76A9-48E2-AA4A-440DF46DADDA}" presName="sibTrans" presStyleLbl="sibTrans2D1" presStyleIdx="0" presStyleCnt="0"/>
      <dgm:spPr/>
    </dgm:pt>
    <dgm:pt modelId="{50FD0509-6440-47BF-A04C-44796F9B350D}" type="pres">
      <dgm:prSet presAssocID="{407E9629-97AE-4FD3-B309-BD214C9B0C3A}" presName="compNode" presStyleCnt="0"/>
      <dgm:spPr/>
    </dgm:pt>
    <dgm:pt modelId="{0814EB93-63C2-4D45-B302-5544904E61DF}" type="pres">
      <dgm:prSet presAssocID="{407E9629-97AE-4FD3-B309-BD214C9B0C3A}" presName="iconBgRect" presStyleLbl="bgShp" presStyleIdx="3" presStyleCnt="4"/>
      <dgm:spPr/>
    </dgm:pt>
    <dgm:pt modelId="{4F6256EF-663D-4E51-B9A2-7DAEE4AE23FD}" type="pres">
      <dgm:prSet presAssocID="{407E9629-97AE-4FD3-B309-BD214C9B0C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EB880024-89C1-417E-B153-735DB9513CB9}" type="pres">
      <dgm:prSet presAssocID="{407E9629-97AE-4FD3-B309-BD214C9B0C3A}" presName="spaceRect" presStyleCnt="0"/>
      <dgm:spPr/>
    </dgm:pt>
    <dgm:pt modelId="{9A46A80C-7A8F-45C3-9C8D-6F6D2121E2D8}" type="pres">
      <dgm:prSet presAssocID="{407E9629-97AE-4FD3-B309-BD214C9B0C3A}" presName="textRect" presStyleLbl="revTx" presStyleIdx="3" presStyleCnt="4">
        <dgm:presLayoutVars>
          <dgm:chMax val="1"/>
          <dgm:chPref val="1"/>
        </dgm:presLayoutVars>
      </dgm:prSet>
      <dgm:spPr/>
    </dgm:pt>
  </dgm:ptLst>
  <dgm:cxnLst>
    <dgm:cxn modelId="{6FB63B11-4FF0-4FAD-A50B-04611674042A}" srcId="{B0C94353-3C6B-4937-A45E-2300221AE737}" destId="{407E9629-97AE-4FD3-B309-BD214C9B0C3A}" srcOrd="3" destOrd="0" parTransId="{D89F86B2-3FBC-422E-ACCB-B04FB5D1246A}" sibTransId="{52F63162-D044-47A6-B8D0-FA8803C1C5CE}"/>
    <dgm:cxn modelId="{AA9B1E29-C340-44AE-BFF8-757E203037DA}" type="presOf" srcId="{FDF39E4C-7CC6-457B-900B-2A1CB3DF2BF9}" destId="{C4EF9E28-ABA5-4CEF-B902-15BEDB5407BB}" srcOrd="0" destOrd="0" presId="urn:microsoft.com/office/officeart/2018/2/layout/IconCircleList"/>
    <dgm:cxn modelId="{399A6341-7269-41DC-B54D-9CDD8C3127DE}" type="presOf" srcId="{20C12259-7B5C-4F4B-83F7-2DE0E26D86CC}" destId="{774E52AA-B0E7-4035-9CCA-8F0C1DFFCA51}" srcOrd="0" destOrd="0" presId="urn:microsoft.com/office/officeart/2018/2/layout/IconCircleList"/>
    <dgm:cxn modelId="{53E42F43-BA86-4790-A986-AB4BDDD22F7D}" srcId="{B0C94353-3C6B-4937-A45E-2300221AE737}" destId="{20C12259-7B5C-4F4B-83F7-2DE0E26D86CC}" srcOrd="2" destOrd="0" parTransId="{4FBAF6BB-1398-4C0C-A013-458EECE7F889}" sibTransId="{19F554F6-76A9-48E2-AA4A-440DF46DADDA}"/>
    <dgm:cxn modelId="{D91C2C57-3007-40D0-BFA9-1BA61DA497DB}" type="presOf" srcId="{AF48C63D-F4D5-4BC1-91CC-49193263652B}" destId="{00971ED6-DF9B-47A0-8939-028EEFBF1F2C}" srcOrd="0" destOrd="0" presId="urn:microsoft.com/office/officeart/2018/2/layout/IconCircleList"/>
    <dgm:cxn modelId="{8D9BF287-1B47-4562-B51C-3A00A82C7A26}" srcId="{B0C94353-3C6B-4937-A45E-2300221AE737}" destId="{14F70B0D-B9C5-4FF7-92CF-B8C7A32AAF6E}" srcOrd="0" destOrd="0" parTransId="{4074F542-8D19-483F-9275-0DDB547DC318}" sibTransId="{AF48C63D-F4D5-4BC1-91CC-49193263652B}"/>
    <dgm:cxn modelId="{34246695-391B-4BC0-840E-E55A3F5E14FD}" type="presOf" srcId="{14F70B0D-B9C5-4FF7-92CF-B8C7A32AAF6E}" destId="{C8BC81D0-65BD-421D-A172-723A706F86ED}" srcOrd="0" destOrd="0" presId="urn:microsoft.com/office/officeart/2018/2/layout/IconCircleList"/>
    <dgm:cxn modelId="{935F2F98-6E13-49C8-895C-32D0E58D9606}" srcId="{B0C94353-3C6B-4937-A45E-2300221AE737}" destId="{65C5ABDD-CD86-42F6-9474-FD98988B98AE}" srcOrd="1" destOrd="0" parTransId="{59F4F08E-86CA-4DAB-B02A-F109A88BFA4C}" sibTransId="{FDF39E4C-7CC6-457B-900B-2A1CB3DF2BF9}"/>
    <dgm:cxn modelId="{084B30B8-4CCD-480B-8028-631401225426}" type="presOf" srcId="{B0C94353-3C6B-4937-A45E-2300221AE737}" destId="{EE6EC8CD-F0EC-45F5-9A03-80D5D5638C66}" srcOrd="0" destOrd="0" presId="urn:microsoft.com/office/officeart/2018/2/layout/IconCircleList"/>
    <dgm:cxn modelId="{290AC4F0-FA9A-4287-92BE-3B1DC2946551}" type="presOf" srcId="{407E9629-97AE-4FD3-B309-BD214C9B0C3A}" destId="{9A46A80C-7A8F-45C3-9C8D-6F6D2121E2D8}" srcOrd="0" destOrd="0" presId="urn:microsoft.com/office/officeart/2018/2/layout/IconCircleList"/>
    <dgm:cxn modelId="{50D7FEF9-0690-49B5-B2BD-E73E7F1C41D4}" type="presOf" srcId="{65C5ABDD-CD86-42F6-9474-FD98988B98AE}" destId="{84C701CF-E228-46AC-B616-6E797AF1B5B0}" srcOrd="0" destOrd="0" presId="urn:microsoft.com/office/officeart/2018/2/layout/IconCircleList"/>
    <dgm:cxn modelId="{F8BF43FD-6142-4381-907F-8804E4363B8C}" type="presOf" srcId="{19F554F6-76A9-48E2-AA4A-440DF46DADDA}" destId="{B94BE3AB-4FAF-4908-940A-0A2FDF9D321B}" srcOrd="0" destOrd="0" presId="urn:microsoft.com/office/officeart/2018/2/layout/IconCircleList"/>
    <dgm:cxn modelId="{BBBEED92-4A61-444D-9DAD-E4D18C70BA0A}" type="presParOf" srcId="{EE6EC8CD-F0EC-45F5-9A03-80D5D5638C66}" destId="{241476D4-F02C-49A5-BB5C-A911BA5CB817}" srcOrd="0" destOrd="0" presId="urn:microsoft.com/office/officeart/2018/2/layout/IconCircleList"/>
    <dgm:cxn modelId="{428DA814-2728-412A-8598-1ABA5424044C}" type="presParOf" srcId="{241476D4-F02C-49A5-BB5C-A911BA5CB817}" destId="{B07A5B1E-2C81-450D-A9D1-236948C47D9A}" srcOrd="0" destOrd="0" presId="urn:microsoft.com/office/officeart/2018/2/layout/IconCircleList"/>
    <dgm:cxn modelId="{3ABFE7F0-532C-4276-9ECF-C0CA054E8A3D}" type="presParOf" srcId="{B07A5B1E-2C81-450D-A9D1-236948C47D9A}" destId="{27EBD17F-6666-470B-9388-EA6F6A138B3D}" srcOrd="0" destOrd="0" presId="urn:microsoft.com/office/officeart/2018/2/layout/IconCircleList"/>
    <dgm:cxn modelId="{04A85A58-1A73-44E8-AF00-51B4F4B860A9}" type="presParOf" srcId="{B07A5B1E-2C81-450D-A9D1-236948C47D9A}" destId="{DCB3CD8B-C909-4FCF-81EF-29F661385B9B}" srcOrd="1" destOrd="0" presId="urn:microsoft.com/office/officeart/2018/2/layout/IconCircleList"/>
    <dgm:cxn modelId="{3604AD8E-C6BE-4C87-9FAD-B58ED0B99E90}" type="presParOf" srcId="{B07A5B1E-2C81-450D-A9D1-236948C47D9A}" destId="{ACE52821-68FB-442E-B9F1-760EA5C68102}" srcOrd="2" destOrd="0" presId="urn:microsoft.com/office/officeart/2018/2/layout/IconCircleList"/>
    <dgm:cxn modelId="{523B6761-4981-4CA1-B698-1DEFA1CCF70A}" type="presParOf" srcId="{B07A5B1E-2C81-450D-A9D1-236948C47D9A}" destId="{C8BC81D0-65BD-421D-A172-723A706F86ED}" srcOrd="3" destOrd="0" presId="urn:microsoft.com/office/officeart/2018/2/layout/IconCircleList"/>
    <dgm:cxn modelId="{B136B898-30F1-4595-93C1-88BFC281AC35}" type="presParOf" srcId="{241476D4-F02C-49A5-BB5C-A911BA5CB817}" destId="{00971ED6-DF9B-47A0-8939-028EEFBF1F2C}" srcOrd="1" destOrd="0" presId="urn:microsoft.com/office/officeart/2018/2/layout/IconCircleList"/>
    <dgm:cxn modelId="{158FCA5B-6E09-4E39-B5E0-89E3DDEB8C35}" type="presParOf" srcId="{241476D4-F02C-49A5-BB5C-A911BA5CB817}" destId="{B2262D31-1497-4370-83EA-5E6C941F9D87}" srcOrd="2" destOrd="0" presId="urn:microsoft.com/office/officeart/2018/2/layout/IconCircleList"/>
    <dgm:cxn modelId="{E144E63A-2FB8-41DB-95FC-910FCA9EE551}" type="presParOf" srcId="{B2262D31-1497-4370-83EA-5E6C941F9D87}" destId="{7A23E9AA-AB12-42B9-A027-BFEAA0289056}" srcOrd="0" destOrd="0" presId="urn:microsoft.com/office/officeart/2018/2/layout/IconCircleList"/>
    <dgm:cxn modelId="{108E1A81-7A2D-4D02-882A-A62D7B0A287D}" type="presParOf" srcId="{B2262D31-1497-4370-83EA-5E6C941F9D87}" destId="{B77EBAD7-B1CD-4056-AE40-A4CF04DE1E81}" srcOrd="1" destOrd="0" presId="urn:microsoft.com/office/officeart/2018/2/layout/IconCircleList"/>
    <dgm:cxn modelId="{CFF478B3-D461-4382-B7BA-F8C62D0D13B0}" type="presParOf" srcId="{B2262D31-1497-4370-83EA-5E6C941F9D87}" destId="{E3A41EBD-B5BA-4634-85A1-3CD757CD9FC4}" srcOrd="2" destOrd="0" presId="urn:microsoft.com/office/officeart/2018/2/layout/IconCircleList"/>
    <dgm:cxn modelId="{B2D99C51-C7A6-4D7F-B383-95D8E55A5E69}" type="presParOf" srcId="{B2262D31-1497-4370-83EA-5E6C941F9D87}" destId="{84C701CF-E228-46AC-B616-6E797AF1B5B0}" srcOrd="3" destOrd="0" presId="urn:microsoft.com/office/officeart/2018/2/layout/IconCircleList"/>
    <dgm:cxn modelId="{393E7195-0C5A-4807-8FEE-EC4B2B47146D}" type="presParOf" srcId="{241476D4-F02C-49A5-BB5C-A911BA5CB817}" destId="{C4EF9E28-ABA5-4CEF-B902-15BEDB5407BB}" srcOrd="3" destOrd="0" presId="urn:microsoft.com/office/officeart/2018/2/layout/IconCircleList"/>
    <dgm:cxn modelId="{4424262C-6921-4044-8CA3-AFE835497766}" type="presParOf" srcId="{241476D4-F02C-49A5-BB5C-A911BA5CB817}" destId="{5DACD698-DDA9-4FE9-8A0A-2F2349A736EA}" srcOrd="4" destOrd="0" presId="urn:microsoft.com/office/officeart/2018/2/layout/IconCircleList"/>
    <dgm:cxn modelId="{480FCCD7-3F2C-4E4C-8F5B-B1F4ECE6F2C0}" type="presParOf" srcId="{5DACD698-DDA9-4FE9-8A0A-2F2349A736EA}" destId="{921319F5-4DDA-467F-A3EB-446DA658E82E}" srcOrd="0" destOrd="0" presId="urn:microsoft.com/office/officeart/2018/2/layout/IconCircleList"/>
    <dgm:cxn modelId="{47811D87-4F06-4FC1-85B4-A2A78DD22E6F}" type="presParOf" srcId="{5DACD698-DDA9-4FE9-8A0A-2F2349A736EA}" destId="{D135CDA3-702F-478C-9C2B-9CD6E9760858}" srcOrd="1" destOrd="0" presId="urn:microsoft.com/office/officeart/2018/2/layout/IconCircleList"/>
    <dgm:cxn modelId="{710ED094-5310-4A76-ADBA-88B084FDBCB0}" type="presParOf" srcId="{5DACD698-DDA9-4FE9-8A0A-2F2349A736EA}" destId="{67547278-03B8-4564-BA4A-6ED2BA78BA1F}" srcOrd="2" destOrd="0" presId="urn:microsoft.com/office/officeart/2018/2/layout/IconCircleList"/>
    <dgm:cxn modelId="{1E3D30CD-BF24-4C6A-90AE-EA9AE6997498}" type="presParOf" srcId="{5DACD698-DDA9-4FE9-8A0A-2F2349A736EA}" destId="{774E52AA-B0E7-4035-9CCA-8F0C1DFFCA51}" srcOrd="3" destOrd="0" presId="urn:microsoft.com/office/officeart/2018/2/layout/IconCircleList"/>
    <dgm:cxn modelId="{80354112-88F5-4AA7-9261-31207BB16D15}" type="presParOf" srcId="{241476D4-F02C-49A5-BB5C-A911BA5CB817}" destId="{B94BE3AB-4FAF-4908-940A-0A2FDF9D321B}" srcOrd="5" destOrd="0" presId="urn:microsoft.com/office/officeart/2018/2/layout/IconCircleList"/>
    <dgm:cxn modelId="{A576955E-F521-4A0E-A39E-08837E133E3F}" type="presParOf" srcId="{241476D4-F02C-49A5-BB5C-A911BA5CB817}" destId="{50FD0509-6440-47BF-A04C-44796F9B350D}" srcOrd="6" destOrd="0" presId="urn:microsoft.com/office/officeart/2018/2/layout/IconCircleList"/>
    <dgm:cxn modelId="{6BA8EAF3-6317-42A8-ADBE-A6CA1070A65E}" type="presParOf" srcId="{50FD0509-6440-47BF-A04C-44796F9B350D}" destId="{0814EB93-63C2-4D45-B302-5544904E61DF}" srcOrd="0" destOrd="0" presId="urn:microsoft.com/office/officeart/2018/2/layout/IconCircleList"/>
    <dgm:cxn modelId="{9CE9A8B9-FF76-4065-AC2F-7D48E59422E8}" type="presParOf" srcId="{50FD0509-6440-47BF-A04C-44796F9B350D}" destId="{4F6256EF-663D-4E51-B9A2-7DAEE4AE23FD}" srcOrd="1" destOrd="0" presId="urn:microsoft.com/office/officeart/2018/2/layout/IconCircleList"/>
    <dgm:cxn modelId="{5FF44E8D-EFC1-4FAC-80A3-700C0B012A9E}" type="presParOf" srcId="{50FD0509-6440-47BF-A04C-44796F9B350D}" destId="{EB880024-89C1-417E-B153-735DB9513CB9}" srcOrd="2" destOrd="0" presId="urn:microsoft.com/office/officeart/2018/2/layout/IconCircleList"/>
    <dgm:cxn modelId="{413A1B11-284B-40E2-BDE4-10190EDBF9AB}" type="presParOf" srcId="{50FD0509-6440-47BF-A04C-44796F9B350D}" destId="{9A46A80C-7A8F-45C3-9C8D-6F6D2121E2D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706BF8-EFFC-413D-8203-DB48CF6F066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121AAC5F-04F2-4331-93BF-BD85728B10B7}">
      <dgm:prSet/>
      <dgm:spPr/>
      <dgm:t>
        <a:bodyPr/>
        <a:lstStyle/>
        <a:p>
          <a:r>
            <a:rPr lang="en-US" b="1" dirty="0">
              <a:solidFill>
                <a:schemeClr val="tx1"/>
              </a:solidFill>
            </a:rPr>
            <a:t>Incident Report</a:t>
          </a:r>
        </a:p>
      </dgm:t>
    </dgm:pt>
    <dgm:pt modelId="{294B0B2C-2536-4C27-8A09-1A761D0E009B}" type="parTrans" cxnId="{EFCB22CD-B2D5-4274-89BC-B90A0285BA93}">
      <dgm:prSet/>
      <dgm:spPr/>
      <dgm:t>
        <a:bodyPr/>
        <a:lstStyle/>
        <a:p>
          <a:endParaRPr lang="en-US"/>
        </a:p>
      </dgm:t>
    </dgm:pt>
    <dgm:pt modelId="{95AB47C9-3664-4FB4-96A0-8F6F13F10F80}" type="sibTrans" cxnId="{EFCB22CD-B2D5-4274-89BC-B90A0285BA93}">
      <dgm:prSet/>
      <dgm:spPr/>
      <dgm:t>
        <a:bodyPr/>
        <a:lstStyle/>
        <a:p>
          <a:endParaRPr lang="en-US"/>
        </a:p>
      </dgm:t>
    </dgm:pt>
    <dgm:pt modelId="{0E9240C5-BC77-4DFE-B73D-9AC3CD3F79A0}">
      <dgm:prSet/>
      <dgm:spPr/>
      <dgm:t>
        <a:bodyPr/>
        <a:lstStyle/>
        <a:p>
          <a:r>
            <a:rPr lang="en-US" b="1" dirty="0">
              <a:solidFill>
                <a:schemeClr val="tx1"/>
              </a:solidFill>
            </a:rPr>
            <a:t>Risk Mitigation and Investigation Report (Case Manager)</a:t>
          </a:r>
        </a:p>
      </dgm:t>
    </dgm:pt>
    <dgm:pt modelId="{9809AB79-03C9-4045-9530-B38794FFC0DB}" type="parTrans" cxnId="{70FC6FBC-9652-4CE5-8375-71A357C8E08D}">
      <dgm:prSet/>
      <dgm:spPr/>
      <dgm:t>
        <a:bodyPr/>
        <a:lstStyle/>
        <a:p>
          <a:endParaRPr lang="en-US"/>
        </a:p>
      </dgm:t>
    </dgm:pt>
    <dgm:pt modelId="{F7BA1BE7-31E6-4F50-88C4-99023A727B2B}" type="sibTrans" cxnId="{70FC6FBC-9652-4CE5-8375-71A357C8E08D}">
      <dgm:prSet/>
      <dgm:spPr/>
      <dgm:t>
        <a:bodyPr/>
        <a:lstStyle/>
        <a:p>
          <a:endParaRPr lang="en-US"/>
        </a:p>
      </dgm:t>
    </dgm:pt>
    <dgm:pt modelId="{8F5B7900-3100-40BF-A75D-F6E8D5CC5F6C}">
      <dgm:prSet/>
      <dgm:spPr/>
      <dgm:t>
        <a:bodyPr/>
        <a:lstStyle/>
        <a:p>
          <a:r>
            <a:rPr lang="en-US" b="1" dirty="0">
              <a:solidFill>
                <a:schemeClr val="tx1"/>
              </a:solidFill>
            </a:rPr>
            <a:t>Case Manager- Sign Off</a:t>
          </a:r>
        </a:p>
      </dgm:t>
    </dgm:pt>
    <dgm:pt modelId="{94891D58-9F70-4A8B-837D-4E11B9FADC60}" type="parTrans" cxnId="{969E3088-0231-4B36-A3F9-61A24D4ACFCD}">
      <dgm:prSet/>
      <dgm:spPr/>
      <dgm:t>
        <a:bodyPr/>
        <a:lstStyle/>
        <a:p>
          <a:endParaRPr lang="en-US"/>
        </a:p>
      </dgm:t>
    </dgm:pt>
    <dgm:pt modelId="{9263F045-0A4D-45AD-AB8F-581E4BC6E70C}" type="sibTrans" cxnId="{969E3088-0231-4B36-A3F9-61A24D4ACFCD}">
      <dgm:prSet/>
      <dgm:spPr/>
      <dgm:t>
        <a:bodyPr/>
        <a:lstStyle/>
        <a:p>
          <a:endParaRPr lang="en-US"/>
        </a:p>
      </dgm:t>
    </dgm:pt>
    <dgm:pt modelId="{60992686-3C08-4092-81AE-37BC30C8156A}">
      <dgm:prSet/>
      <dgm:spPr/>
      <dgm:t>
        <a:bodyPr/>
        <a:lstStyle/>
        <a:p>
          <a:r>
            <a:rPr lang="en-US" b="1" dirty="0">
              <a:solidFill>
                <a:schemeClr val="tx1"/>
              </a:solidFill>
            </a:rPr>
            <a:t>Cabinet for Health and Family Services (CHFS) Fact Finding Report</a:t>
          </a:r>
        </a:p>
      </dgm:t>
    </dgm:pt>
    <dgm:pt modelId="{90E46FB4-CC99-4C69-8030-3206C979C0A5}" type="parTrans" cxnId="{6C8A831C-B0CA-457A-8C09-5A12A566FA57}">
      <dgm:prSet/>
      <dgm:spPr/>
      <dgm:t>
        <a:bodyPr/>
        <a:lstStyle/>
        <a:p>
          <a:endParaRPr lang="en-US"/>
        </a:p>
      </dgm:t>
    </dgm:pt>
    <dgm:pt modelId="{C81405F7-1746-4474-A26B-01ED259D8079}" type="sibTrans" cxnId="{6C8A831C-B0CA-457A-8C09-5A12A566FA57}">
      <dgm:prSet/>
      <dgm:spPr/>
      <dgm:t>
        <a:bodyPr/>
        <a:lstStyle/>
        <a:p>
          <a:endParaRPr lang="en-US"/>
        </a:p>
      </dgm:t>
    </dgm:pt>
    <dgm:pt modelId="{3D276A13-01E4-42B8-8B8B-BC5FD89EEF2E}">
      <dgm:prSet/>
      <dgm:spPr/>
      <dgm:t>
        <a:bodyPr/>
        <a:lstStyle/>
        <a:p>
          <a:r>
            <a:rPr lang="en-US" b="1" dirty="0">
              <a:solidFill>
                <a:schemeClr val="tx1"/>
              </a:solidFill>
            </a:rPr>
            <a:t>Case Manager Fact Finding </a:t>
          </a:r>
        </a:p>
      </dgm:t>
    </dgm:pt>
    <dgm:pt modelId="{5DC03799-1BD2-442E-8495-3FDF1F3B45FB}" type="parTrans" cxnId="{276D54AF-B2E1-4432-8B0F-1985003840F7}">
      <dgm:prSet/>
      <dgm:spPr/>
      <dgm:t>
        <a:bodyPr/>
        <a:lstStyle/>
        <a:p>
          <a:endParaRPr lang="en-US"/>
        </a:p>
      </dgm:t>
    </dgm:pt>
    <dgm:pt modelId="{8E8AC2F7-C80E-4B95-9F4D-1A246C27932A}" type="sibTrans" cxnId="{276D54AF-B2E1-4432-8B0F-1985003840F7}">
      <dgm:prSet/>
      <dgm:spPr/>
      <dgm:t>
        <a:bodyPr/>
        <a:lstStyle/>
        <a:p>
          <a:endParaRPr lang="en-US"/>
        </a:p>
      </dgm:t>
    </dgm:pt>
    <dgm:pt modelId="{F7997651-FFD6-41DA-B730-0AF741E6607D}" type="pres">
      <dgm:prSet presAssocID="{D4706BF8-EFFC-413D-8203-DB48CF6F066D}" presName="diagram" presStyleCnt="0">
        <dgm:presLayoutVars>
          <dgm:dir/>
          <dgm:resizeHandles val="exact"/>
        </dgm:presLayoutVars>
      </dgm:prSet>
      <dgm:spPr/>
    </dgm:pt>
    <dgm:pt modelId="{CD25F9F1-1081-4D4E-B76A-1C86C66F8EAF}" type="pres">
      <dgm:prSet presAssocID="{121AAC5F-04F2-4331-93BF-BD85728B10B7}" presName="node" presStyleLbl="node1" presStyleIdx="0" presStyleCnt="5">
        <dgm:presLayoutVars>
          <dgm:bulletEnabled val="1"/>
        </dgm:presLayoutVars>
      </dgm:prSet>
      <dgm:spPr/>
    </dgm:pt>
    <dgm:pt modelId="{72B29C25-722C-4CD2-959E-E09C81A9E3E4}" type="pres">
      <dgm:prSet presAssocID="{95AB47C9-3664-4FB4-96A0-8F6F13F10F80}" presName="sibTrans" presStyleCnt="0"/>
      <dgm:spPr/>
    </dgm:pt>
    <dgm:pt modelId="{0C1DFF60-5CBD-4DB2-9CC3-2FA804BA111D}" type="pres">
      <dgm:prSet presAssocID="{0E9240C5-BC77-4DFE-B73D-9AC3CD3F79A0}" presName="node" presStyleLbl="node1" presStyleIdx="1" presStyleCnt="5">
        <dgm:presLayoutVars>
          <dgm:bulletEnabled val="1"/>
        </dgm:presLayoutVars>
      </dgm:prSet>
      <dgm:spPr/>
    </dgm:pt>
    <dgm:pt modelId="{9F13AC53-5E6D-4EDC-B1DA-7B2BF05A022B}" type="pres">
      <dgm:prSet presAssocID="{F7BA1BE7-31E6-4F50-88C4-99023A727B2B}" presName="sibTrans" presStyleCnt="0"/>
      <dgm:spPr/>
    </dgm:pt>
    <dgm:pt modelId="{967418F3-0476-4891-8DA5-2FC19EDE3C8B}" type="pres">
      <dgm:prSet presAssocID="{8F5B7900-3100-40BF-A75D-F6E8D5CC5F6C}" presName="node" presStyleLbl="node1" presStyleIdx="2" presStyleCnt="5">
        <dgm:presLayoutVars>
          <dgm:bulletEnabled val="1"/>
        </dgm:presLayoutVars>
      </dgm:prSet>
      <dgm:spPr/>
    </dgm:pt>
    <dgm:pt modelId="{3C5C9D50-809C-4DB3-86C0-218355C907F7}" type="pres">
      <dgm:prSet presAssocID="{9263F045-0A4D-45AD-AB8F-581E4BC6E70C}" presName="sibTrans" presStyleCnt="0"/>
      <dgm:spPr/>
    </dgm:pt>
    <dgm:pt modelId="{DF133C81-5EAD-44C6-8BFE-E6523D94D666}" type="pres">
      <dgm:prSet presAssocID="{3D276A13-01E4-42B8-8B8B-BC5FD89EEF2E}" presName="node" presStyleLbl="node1" presStyleIdx="3" presStyleCnt="5">
        <dgm:presLayoutVars>
          <dgm:bulletEnabled val="1"/>
        </dgm:presLayoutVars>
      </dgm:prSet>
      <dgm:spPr/>
    </dgm:pt>
    <dgm:pt modelId="{E14B8537-6D97-4F11-AD18-79A06C351E5C}" type="pres">
      <dgm:prSet presAssocID="{8E8AC2F7-C80E-4B95-9F4D-1A246C27932A}" presName="sibTrans" presStyleCnt="0"/>
      <dgm:spPr/>
    </dgm:pt>
    <dgm:pt modelId="{326EB4C2-001B-4909-9325-6769F055A8F2}" type="pres">
      <dgm:prSet presAssocID="{60992686-3C08-4092-81AE-37BC30C8156A}" presName="node" presStyleLbl="node1" presStyleIdx="4" presStyleCnt="5">
        <dgm:presLayoutVars>
          <dgm:bulletEnabled val="1"/>
        </dgm:presLayoutVars>
      </dgm:prSet>
      <dgm:spPr/>
    </dgm:pt>
  </dgm:ptLst>
  <dgm:cxnLst>
    <dgm:cxn modelId="{6C8A831C-B0CA-457A-8C09-5A12A566FA57}" srcId="{D4706BF8-EFFC-413D-8203-DB48CF6F066D}" destId="{60992686-3C08-4092-81AE-37BC30C8156A}" srcOrd="4" destOrd="0" parTransId="{90E46FB4-CC99-4C69-8030-3206C979C0A5}" sibTransId="{C81405F7-1746-4474-A26B-01ED259D8079}"/>
    <dgm:cxn modelId="{38BC1F1D-06AB-4479-B206-627341BDEF90}" type="presOf" srcId="{0E9240C5-BC77-4DFE-B73D-9AC3CD3F79A0}" destId="{0C1DFF60-5CBD-4DB2-9CC3-2FA804BA111D}" srcOrd="0" destOrd="0" presId="urn:microsoft.com/office/officeart/2005/8/layout/default"/>
    <dgm:cxn modelId="{28D39C64-D322-4830-90E0-9ED3EFAEA24E}" type="presOf" srcId="{8F5B7900-3100-40BF-A75D-F6E8D5CC5F6C}" destId="{967418F3-0476-4891-8DA5-2FC19EDE3C8B}" srcOrd="0" destOrd="0" presId="urn:microsoft.com/office/officeart/2005/8/layout/default"/>
    <dgm:cxn modelId="{F5A80E66-5A14-4DAB-95E1-EF35492635D5}" type="presOf" srcId="{60992686-3C08-4092-81AE-37BC30C8156A}" destId="{326EB4C2-001B-4909-9325-6769F055A8F2}" srcOrd="0" destOrd="0" presId="urn:microsoft.com/office/officeart/2005/8/layout/default"/>
    <dgm:cxn modelId="{51C89A77-A169-4EBE-999B-37E4935DF58E}" type="presOf" srcId="{121AAC5F-04F2-4331-93BF-BD85728B10B7}" destId="{CD25F9F1-1081-4D4E-B76A-1C86C66F8EAF}" srcOrd="0" destOrd="0" presId="urn:microsoft.com/office/officeart/2005/8/layout/default"/>
    <dgm:cxn modelId="{969E3088-0231-4B36-A3F9-61A24D4ACFCD}" srcId="{D4706BF8-EFFC-413D-8203-DB48CF6F066D}" destId="{8F5B7900-3100-40BF-A75D-F6E8D5CC5F6C}" srcOrd="2" destOrd="0" parTransId="{94891D58-9F70-4A8B-837D-4E11B9FADC60}" sibTransId="{9263F045-0A4D-45AD-AB8F-581E4BC6E70C}"/>
    <dgm:cxn modelId="{6BCC368E-ACC0-448A-879F-FB0A3B4F628D}" type="presOf" srcId="{3D276A13-01E4-42B8-8B8B-BC5FD89EEF2E}" destId="{DF133C81-5EAD-44C6-8BFE-E6523D94D666}" srcOrd="0" destOrd="0" presId="urn:microsoft.com/office/officeart/2005/8/layout/default"/>
    <dgm:cxn modelId="{276D54AF-B2E1-4432-8B0F-1985003840F7}" srcId="{D4706BF8-EFFC-413D-8203-DB48CF6F066D}" destId="{3D276A13-01E4-42B8-8B8B-BC5FD89EEF2E}" srcOrd="3" destOrd="0" parTransId="{5DC03799-1BD2-442E-8495-3FDF1F3B45FB}" sibTransId="{8E8AC2F7-C80E-4B95-9F4D-1A246C27932A}"/>
    <dgm:cxn modelId="{70FC6FBC-9652-4CE5-8375-71A357C8E08D}" srcId="{D4706BF8-EFFC-413D-8203-DB48CF6F066D}" destId="{0E9240C5-BC77-4DFE-B73D-9AC3CD3F79A0}" srcOrd="1" destOrd="0" parTransId="{9809AB79-03C9-4045-9530-B38794FFC0DB}" sibTransId="{F7BA1BE7-31E6-4F50-88C4-99023A727B2B}"/>
    <dgm:cxn modelId="{EFCB22CD-B2D5-4274-89BC-B90A0285BA93}" srcId="{D4706BF8-EFFC-413D-8203-DB48CF6F066D}" destId="{121AAC5F-04F2-4331-93BF-BD85728B10B7}" srcOrd="0" destOrd="0" parTransId="{294B0B2C-2536-4C27-8A09-1A761D0E009B}" sibTransId="{95AB47C9-3664-4FB4-96A0-8F6F13F10F80}"/>
    <dgm:cxn modelId="{26F0DBE0-586F-4117-8164-21A83862502E}" type="presOf" srcId="{D4706BF8-EFFC-413D-8203-DB48CF6F066D}" destId="{F7997651-FFD6-41DA-B730-0AF741E6607D}" srcOrd="0" destOrd="0" presId="urn:microsoft.com/office/officeart/2005/8/layout/default"/>
    <dgm:cxn modelId="{0898BBE4-86DD-45E6-A1AB-5614ABB14ECB}" type="presParOf" srcId="{F7997651-FFD6-41DA-B730-0AF741E6607D}" destId="{CD25F9F1-1081-4D4E-B76A-1C86C66F8EAF}" srcOrd="0" destOrd="0" presId="urn:microsoft.com/office/officeart/2005/8/layout/default"/>
    <dgm:cxn modelId="{C5790465-BCDF-4D73-BEE4-7A94AB40F7DA}" type="presParOf" srcId="{F7997651-FFD6-41DA-B730-0AF741E6607D}" destId="{72B29C25-722C-4CD2-959E-E09C81A9E3E4}" srcOrd="1" destOrd="0" presId="urn:microsoft.com/office/officeart/2005/8/layout/default"/>
    <dgm:cxn modelId="{4CCDA639-A564-4536-AF9C-33D6B33E8ED2}" type="presParOf" srcId="{F7997651-FFD6-41DA-B730-0AF741E6607D}" destId="{0C1DFF60-5CBD-4DB2-9CC3-2FA804BA111D}" srcOrd="2" destOrd="0" presId="urn:microsoft.com/office/officeart/2005/8/layout/default"/>
    <dgm:cxn modelId="{2B1ED13A-F7CD-417B-A006-3C58519408E4}" type="presParOf" srcId="{F7997651-FFD6-41DA-B730-0AF741E6607D}" destId="{9F13AC53-5E6D-4EDC-B1DA-7B2BF05A022B}" srcOrd="3" destOrd="0" presId="urn:microsoft.com/office/officeart/2005/8/layout/default"/>
    <dgm:cxn modelId="{E489CFE8-2E4E-4958-9FF2-29731EB034F9}" type="presParOf" srcId="{F7997651-FFD6-41DA-B730-0AF741E6607D}" destId="{967418F3-0476-4891-8DA5-2FC19EDE3C8B}" srcOrd="4" destOrd="0" presId="urn:microsoft.com/office/officeart/2005/8/layout/default"/>
    <dgm:cxn modelId="{5E49C9F5-EF19-4CFD-9597-136E31C4B1E7}" type="presParOf" srcId="{F7997651-FFD6-41DA-B730-0AF741E6607D}" destId="{3C5C9D50-809C-4DB3-86C0-218355C907F7}" srcOrd="5" destOrd="0" presId="urn:microsoft.com/office/officeart/2005/8/layout/default"/>
    <dgm:cxn modelId="{8FC15B08-4924-4346-A154-8CE194742049}" type="presParOf" srcId="{F7997651-FFD6-41DA-B730-0AF741E6607D}" destId="{DF133C81-5EAD-44C6-8BFE-E6523D94D666}" srcOrd="6" destOrd="0" presId="urn:microsoft.com/office/officeart/2005/8/layout/default"/>
    <dgm:cxn modelId="{F745406E-BD24-4695-8139-268B0D59B44D}" type="presParOf" srcId="{F7997651-FFD6-41DA-B730-0AF741E6607D}" destId="{E14B8537-6D97-4F11-AD18-79A06C351E5C}" srcOrd="7" destOrd="0" presId="urn:microsoft.com/office/officeart/2005/8/layout/default"/>
    <dgm:cxn modelId="{41EA5933-41DB-4DBD-B4FB-EE3E9A4A107F}" type="presParOf" srcId="{F7997651-FFD6-41DA-B730-0AF741E6607D}" destId="{326EB4C2-001B-4909-9325-6769F055A8F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EEFC70-141A-48DC-9583-F541BA90ACED}"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681751CF-68B7-4E6C-9BED-3FD4E93702C5}">
      <dgm:prSet/>
      <dgm:spPr/>
      <dgm:t>
        <a:bodyPr/>
        <a:lstStyle/>
        <a:p>
          <a:r>
            <a:rPr lang="en-US" dirty="0"/>
            <a:t>Criminal</a:t>
          </a:r>
        </a:p>
      </dgm:t>
    </dgm:pt>
    <dgm:pt modelId="{37C8CE3A-349C-495C-BFE4-CDB0A17A4BD0}" type="parTrans" cxnId="{B675C580-5507-4059-B3B5-FDE43968224E}">
      <dgm:prSet/>
      <dgm:spPr/>
      <dgm:t>
        <a:bodyPr/>
        <a:lstStyle/>
        <a:p>
          <a:endParaRPr lang="en-US"/>
        </a:p>
      </dgm:t>
    </dgm:pt>
    <dgm:pt modelId="{D54AB96E-9938-43FE-9DFF-3676A7262946}" type="sibTrans" cxnId="{B675C580-5507-4059-B3B5-FDE43968224E}">
      <dgm:prSet/>
      <dgm:spPr/>
      <dgm:t>
        <a:bodyPr/>
        <a:lstStyle/>
        <a:p>
          <a:endParaRPr lang="en-US"/>
        </a:p>
      </dgm:t>
    </dgm:pt>
    <dgm:pt modelId="{DEB162A6-9378-4793-BAB6-3CDD3679607A}">
      <dgm:prSet/>
      <dgm:spPr/>
      <dgm:t>
        <a:bodyPr/>
        <a:lstStyle/>
        <a:p>
          <a:r>
            <a:rPr lang="en-US" dirty="0"/>
            <a:t>Incidents alleging criminal activities must be reported to Law Enforcement, this could include city, county, or state police.  </a:t>
          </a:r>
        </a:p>
      </dgm:t>
    </dgm:pt>
    <dgm:pt modelId="{77774436-173B-4B82-8B63-2D348577D54D}" type="parTrans" cxnId="{368B6B3F-3E0B-4E2D-8586-3A907CDDCAF2}">
      <dgm:prSet/>
      <dgm:spPr/>
      <dgm:t>
        <a:bodyPr/>
        <a:lstStyle/>
        <a:p>
          <a:endParaRPr lang="en-US"/>
        </a:p>
      </dgm:t>
    </dgm:pt>
    <dgm:pt modelId="{40C36E31-3CEA-4F6E-8679-36F94E992B96}" type="sibTrans" cxnId="{368B6B3F-3E0B-4E2D-8586-3A907CDDCAF2}">
      <dgm:prSet/>
      <dgm:spPr/>
      <dgm:t>
        <a:bodyPr/>
        <a:lstStyle/>
        <a:p>
          <a:endParaRPr lang="en-US"/>
        </a:p>
      </dgm:t>
    </dgm:pt>
    <dgm:pt modelId="{656A5773-CBDB-42AC-83B7-2A6A37C17043}">
      <dgm:prSet/>
      <dgm:spPr/>
      <dgm:t>
        <a:bodyPr/>
        <a:lstStyle/>
        <a:p>
          <a:r>
            <a:rPr lang="en-US" dirty="0"/>
            <a:t>Abuse Neglect and Exploitation</a:t>
          </a:r>
        </a:p>
      </dgm:t>
    </dgm:pt>
    <dgm:pt modelId="{0DC9F4A8-6D3F-4342-810A-8C7C7597B28F}" type="parTrans" cxnId="{35AAE880-8233-4E80-BA3D-14A87CDE6C41}">
      <dgm:prSet/>
      <dgm:spPr/>
      <dgm:t>
        <a:bodyPr/>
        <a:lstStyle/>
        <a:p>
          <a:endParaRPr lang="en-US"/>
        </a:p>
      </dgm:t>
    </dgm:pt>
    <dgm:pt modelId="{92442888-E672-4FD1-B198-17BAC79779C2}" type="sibTrans" cxnId="{35AAE880-8233-4E80-BA3D-14A87CDE6C41}">
      <dgm:prSet/>
      <dgm:spPr/>
      <dgm:t>
        <a:bodyPr/>
        <a:lstStyle/>
        <a:p>
          <a:endParaRPr lang="en-US"/>
        </a:p>
      </dgm:t>
    </dgm:pt>
    <dgm:pt modelId="{EBF49B5F-E898-485D-A94E-EF362D95293B}">
      <dgm:prSet/>
      <dgm:spPr/>
      <dgm:t>
        <a:bodyPr/>
        <a:lstStyle/>
        <a:p>
          <a:r>
            <a:rPr lang="en-US" dirty="0"/>
            <a:t>Incidents alleging abuse, neglect, or exploitation must be reported to the Department for Community Based Services.</a:t>
          </a:r>
        </a:p>
      </dgm:t>
    </dgm:pt>
    <dgm:pt modelId="{1C4F35C2-203F-4AFB-9189-31BC9D900A27}" type="parTrans" cxnId="{8B2AA7B4-03AF-4C66-8380-7A325F68485A}">
      <dgm:prSet/>
      <dgm:spPr/>
      <dgm:t>
        <a:bodyPr/>
        <a:lstStyle/>
        <a:p>
          <a:endParaRPr lang="en-US"/>
        </a:p>
      </dgm:t>
    </dgm:pt>
    <dgm:pt modelId="{6CA0F40D-1F24-4E8B-9D36-443A3C97F7FC}" type="sibTrans" cxnId="{8B2AA7B4-03AF-4C66-8380-7A325F68485A}">
      <dgm:prSet/>
      <dgm:spPr/>
      <dgm:t>
        <a:bodyPr/>
        <a:lstStyle/>
        <a:p>
          <a:endParaRPr lang="en-US"/>
        </a:p>
      </dgm:t>
    </dgm:pt>
    <dgm:pt modelId="{FAFD7079-6252-46F6-A7DA-83A7594973B9}">
      <dgm:prSet/>
      <dgm:spPr/>
      <dgm:t>
        <a:bodyPr/>
        <a:lstStyle/>
        <a:p>
          <a:r>
            <a:rPr lang="en-US" dirty="0"/>
            <a:t>Fraud</a:t>
          </a:r>
        </a:p>
      </dgm:t>
    </dgm:pt>
    <dgm:pt modelId="{56DC6F10-AA7B-4C6B-8225-B83C9158EA46}" type="parTrans" cxnId="{F8ACA195-0D33-4E0C-8F0B-7738EC149246}">
      <dgm:prSet/>
      <dgm:spPr/>
      <dgm:t>
        <a:bodyPr/>
        <a:lstStyle/>
        <a:p>
          <a:endParaRPr lang="en-US"/>
        </a:p>
      </dgm:t>
    </dgm:pt>
    <dgm:pt modelId="{EDE192A6-FD62-488A-9CD5-6D52CE9EDDF8}" type="sibTrans" cxnId="{F8ACA195-0D33-4E0C-8F0B-7738EC149246}">
      <dgm:prSet/>
      <dgm:spPr/>
      <dgm:t>
        <a:bodyPr/>
        <a:lstStyle/>
        <a:p>
          <a:endParaRPr lang="en-US"/>
        </a:p>
      </dgm:t>
    </dgm:pt>
    <dgm:pt modelId="{30290F5C-886C-42D4-8625-EED86436C023}">
      <dgm:prSet/>
      <dgm:spPr/>
      <dgm:t>
        <a:bodyPr/>
        <a:lstStyle/>
        <a:p>
          <a:r>
            <a:rPr lang="en-US" dirty="0"/>
            <a:t>Incidents alleging fraud, waste, or program abuse must be reported to the Office of Inspector General or the Attorney General’s office.  </a:t>
          </a:r>
        </a:p>
      </dgm:t>
    </dgm:pt>
    <dgm:pt modelId="{22D1E749-E954-4ED7-88E3-4B728022784E}" type="parTrans" cxnId="{2FCC634F-C5AD-4A58-A693-554C24E0A21F}">
      <dgm:prSet/>
      <dgm:spPr/>
      <dgm:t>
        <a:bodyPr/>
        <a:lstStyle/>
        <a:p>
          <a:endParaRPr lang="en-US"/>
        </a:p>
      </dgm:t>
    </dgm:pt>
    <dgm:pt modelId="{D420968D-9953-4C09-92EA-C809E9EF9658}" type="sibTrans" cxnId="{2FCC634F-C5AD-4A58-A693-554C24E0A21F}">
      <dgm:prSet/>
      <dgm:spPr/>
      <dgm:t>
        <a:bodyPr/>
        <a:lstStyle/>
        <a:p>
          <a:endParaRPr lang="en-US"/>
        </a:p>
      </dgm:t>
    </dgm:pt>
    <dgm:pt modelId="{2476C509-0A09-4156-9B81-E43994C676C8}" type="pres">
      <dgm:prSet presAssocID="{3AEEFC70-141A-48DC-9583-F541BA90ACED}" presName="Name0" presStyleCnt="0">
        <dgm:presLayoutVars>
          <dgm:dir/>
          <dgm:animLvl val="lvl"/>
          <dgm:resizeHandles val="exact"/>
        </dgm:presLayoutVars>
      </dgm:prSet>
      <dgm:spPr/>
    </dgm:pt>
    <dgm:pt modelId="{29B68572-996D-4672-9866-23CCE27C9440}" type="pres">
      <dgm:prSet presAssocID="{681751CF-68B7-4E6C-9BED-3FD4E93702C5}" presName="linNode" presStyleCnt="0"/>
      <dgm:spPr/>
    </dgm:pt>
    <dgm:pt modelId="{76AE77A6-2047-4CD0-A9ED-D09EDC2EAF3E}" type="pres">
      <dgm:prSet presAssocID="{681751CF-68B7-4E6C-9BED-3FD4E93702C5}" presName="parentText" presStyleLbl="solidFgAcc1" presStyleIdx="0" presStyleCnt="3">
        <dgm:presLayoutVars>
          <dgm:chMax val="1"/>
          <dgm:bulletEnabled/>
        </dgm:presLayoutVars>
      </dgm:prSet>
      <dgm:spPr/>
    </dgm:pt>
    <dgm:pt modelId="{FBC9B5DE-751A-481D-A5CE-2199EB2E6FE1}" type="pres">
      <dgm:prSet presAssocID="{681751CF-68B7-4E6C-9BED-3FD4E93702C5}" presName="descendantText" presStyleLbl="alignNode1" presStyleIdx="0" presStyleCnt="3">
        <dgm:presLayoutVars>
          <dgm:bulletEnabled/>
        </dgm:presLayoutVars>
      </dgm:prSet>
      <dgm:spPr/>
    </dgm:pt>
    <dgm:pt modelId="{0B816208-E183-42C3-9FE7-E7FE3C45A844}" type="pres">
      <dgm:prSet presAssocID="{D54AB96E-9938-43FE-9DFF-3676A7262946}" presName="sp" presStyleCnt="0"/>
      <dgm:spPr/>
    </dgm:pt>
    <dgm:pt modelId="{E23E110D-E0DD-4EDF-BA7A-FBA03CB8B2A2}" type="pres">
      <dgm:prSet presAssocID="{656A5773-CBDB-42AC-83B7-2A6A37C17043}" presName="linNode" presStyleCnt="0"/>
      <dgm:spPr/>
    </dgm:pt>
    <dgm:pt modelId="{5CBADF24-E2F9-4B2C-B9FC-BF2700A9FA03}" type="pres">
      <dgm:prSet presAssocID="{656A5773-CBDB-42AC-83B7-2A6A37C17043}" presName="parentText" presStyleLbl="solidFgAcc1" presStyleIdx="1" presStyleCnt="3">
        <dgm:presLayoutVars>
          <dgm:chMax val="1"/>
          <dgm:bulletEnabled/>
        </dgm:presLayoutVars>
      </dgm:prSet>
      <dgm:spPr/>
    </dgm:pt>
    <dgm:pt modelId="{F99AF990-8708-477A-B698-EFDA137F171E}" type="pres">
      <dgm:prSet presAssocID="{656A5773-CBDB-42AC-83B7-2A6A37C17043}" presName="descendantText" presStyleLbl="alignNode1" presStyleIdx="1" presStyleCnt="3">
        <dgm:presLayoutVars>
          <dgm:bulletEnabled/>
        </dgm:presLayoutVars>
      </dgm:prSet>
      <dgm:spPr/>
    </dgm:pt>
    <dgm:pt modelId="{F3D44A78-9113-42D7-B40D-5748067A1EE9}" type="pres">
      <dgm:prSet presAssocID="{92442888-E672-4FD1-B198-17BAC79779C2}" presName="sp" presStyleCnt="0"/>
      <dgm:spPr/>
    </dgm:pt>
    <dgm:pt modelId="{D7D33EDE-1391-4500-A9D8-56EBA2C49116}" type="pres">
      <dgm:prSet presAssocID="{FAFD7079-6252-46F6-A7DA-83A7594973B9}" presName="linNode" presStyleCnt="0"/>
      <dgm:spPr/>
    </dgm:pt>
    <dgm:pt modelId="{3EB3229D-EEF0-47C4-A64C-8CE6CBE19F52}" type="pres">
      <dgm:prSet presAssocID="{FAFD7079-6252-46F6-A7DA-83A7594973B9}" presName="parentText" presStyleLbl="solidFgAcc1" presStyleIdx="2" presStyleCnt="3">
        <dgm:presLayoutVars>
          <dgm:chMax val="1"/>
          <dgm:bulletEnabled/>
        </dgm:presLayoutVars>
      </dgm:prSet>
      <dgm:spPr/>
    </dgm:pt>
    <dgm:pt modelId="{26F2A4E2-7F5C-4D52-B4B4-8488A6EDDF23}" type="pres">
      <dgm:prSet presAssocID="{FAFD7079-6252-46F6-A7DA-83A7594973B9}" presName="descendantText" presStyleLbl="alignNode1" presStyleIdx="2" presStyleCnt="3">
        <dgm:presLayoutVars>
          <dgm:bulletEnabled/>
        </dgm:presLayoutVars>
      </dgm:prSet>
      <dgm:spPr/>
    </dgm:pt>
  </dgm:ptLst>
  <dgm:cxnLst>
    <dgm:cxn modelId="{5A1D8333-5477-4CC6-AEDC-F5E0A31B2239}" type="presOf" srcId="{FAFD7079-6252-46F6-A7DA-83A7594973B9}" destId="{3EB3229D-EEF0-47C4-A64C-8CE6CBE19F52}" srcOrd="0" destOrd="0" presId="urn:microsoft.com/office/officeart/2016/7/layout/VerticalHollowActionList"/>
    <dgm:cxn modelId="{368B6B3F-3E0B-4E2D-8586-3A907CDDCAF2}" srcId="{681751CF-68B7-4E6C-9BED-3FD4E93702C5}" destId="{DEB162A6-9378-4793-BAB6-3CDD3679607A}" srcOrd="0" destOrd="0" parTransId="{77774436-173B-4B82-8B63-2D348577D54D}" sibTransId="{40C36E31-3CEA-4F6E-8679-36F94E992B96}"/>
    <dgm:cxn modelId="{81409163-79A1-409D-A88A-7E808F393EB2}" type="presOf" srcId="{EBF49B5F-E898-485D-A94E-EF362D95293B}" destId="{F99AF990-8708-477A-B698-EFDA137F171E}" srcOrd="0" destOrd="0" presId="urn:microsoft.com/office/officeart/2016/7/layout/VerticalHollowActionList"/>
    <dgm:cxn modelId="{3BB4774A-FB61-495D-9A4C-45E52E9AC2A4}" type="presOf" srcId="{DEB162A6-9378-4793-BAB6-3CDD3679607A}" destId="{FBC9B5DE-751A-481D-A5CE-2199EB2E6FE1}" srcOrd="0" destOrd="0" presId="urn:microsoft.com/office/officeart/2016/7/layout/VerticalHollowActionList"/>
    <dgm:cxn modelId="{2FCC634F-C5AD-4A58-A693-554C24E0A21F}" srcId="{FAFD7079-6252-46F6-A7DA-83A7594973B9}" destId="{30290F5C-886C-42D4-8625-EED86436C023}" srcOrd="0" destOrd="0" parTransId="{22D1E749-E954-4ED7-88E3-4B728022784E}" sibTransId="{D420968D-9953-4C09-92EA-C809E9EF9658}"/>
    <dgm:cxn modelId="{E3571B50-EC19-4A41-9009-EC2C5B2A4ED7}" type="presOf" srcId="{656A5773-CBDB-42AC-83B7-2A6A37C17043}" destId="{5CBADF24-E2F9-4B2C-B9FC-BF2700A9FA03}" srcOrd="0" destOrd="0" presId="urn:microsoft.com/office/officeart/2016/7/layout/VerticalHollowActionList"/>
    <dgm:cxn modelId="{B0170251-A4D7-4425-A28E-B5B18049D8DF}" type="presOf" srcId="{30290F5C-886C-42D4-8625-EED86436C023}" destId="{26F2A4E2-7F5C-4D52-B4B4-8488A6EDDF23}" srcOrd="0" destOrd="0" presId="urn:microsoft.com/office/officeart/2016/7/layout/VerticalHollowActionList"/>
    <dgm:cxn modelId="{B675C580-5507-4059-B3B5-FDE43968224E}" srcId="{3AEEFC70-141A-48DC-9583-F541BA90ACED}" destId="{681751CF-68B7-4E6C-9BED-3FD4E93702C5}" srcOrd="0" destOrd="0" parTransId="{37C8CE3A-349C-495C-BFE4-CDB0A17A4BD0}" sibTransId="{D54AB96E-9938-43FE-9DFF-3676A7262946}"/>
    <dgm:cxn modelId="{35AAE880-8233-4E80-BA3D-14A87CDE6C41}" srcId="{3AEEFC70-141A-48DC-9583-F541BA90ACED}" destId="{656A5773-CBDB-42AC-83B7-2A6A37C17043}" srcOrd="1" destOrd="0" parTransId="{0DC9F4A8-6D3F-4342-810A-8C7C7597B28F}" sibTransId="{92442888-E672-4FD1-B198-17BAC79779C2}"/>
    <dgm:cxn modelId="{F8ACA195-0D33-4E0C-8F0B-7738EC149246}" srcId="{3AEEFC70-141A-48DC-9583-F541BA90ACED}" destId="{FAFD7079-6252-46F6-A7DA-83A7594973B9}" srcOrd="2" destOrd="0" parTransId="{56DC6F10-AA7B-4C6B-8225-B83C9158EA46}" sibTransId="{EDE192A6-FD62-488A-9CD5-6D52CE9EDDF8}"/>
    <dgm:cxn modelId="{0AF3A296-B2EC-4F99-99F6-E825C1B17690}" type="presOf" srcId="{681751CF-68B7-4E6C-9BED-3FD4E93702C5}" destId="{76AE77A6-2047-4CD0-A9ED-D09EDC2EAF3E}" srcOrd="0" destOrd="0" presId="urn:microsoft.com/office/officeart/2016/7/layout/VerticalHollowActionList"/>
    <dgm:cxn modelId="{A2A2399C-C4D9-4EA0-AF12-845A58F5FCED}" type="presOf" srcId="{3AEEFC70-141A-48DC-9583-F541BA90ACED}" destId="{2476C509-0A09-4156-9B81-E43994C676C8}" srcOrd="0" destOrd="0" presId="urn:microsoft.com/office/officeart/2016/7/layout/VerticalHollowActionList"/>
    <dgm:cxn modelId="{8B2AA7B4-03AF-4C66-8380-7A325F68485A}" srcId="{656A5773-CBDB-42AC-83B7-2A6A37C17043}" destId="{EBF49B5F-E898-485D-A94E-EF362D95293B}" srcOrd="0" destOrd="0" parTransId="{1C4F35C2-203F-4AFB-9189-31BC9D900A27}" sibTransId="{6CA0F40D-1F24-4E8B-9D36-443A3C97F7FC}"/>
    <dgm:cxn modelId="{A93E962D-F5FF-4140-B65E-D8077DBB42F6}" type="presParOf" srcId="{2476C509-0A09-4156-9B81-E43994C676C8}" destId="{29B68572-996D-4672-9866-23CCE27C9440}" srcOrd="0" destOrd="0" presId="urn:microsoft.com/office/officeart/2016/7/layout/VerticalHollowActionList"/>
    <dgm:cxn modelId="{061B8461-63E5-4AB2-A385-638D8193BFE4}" type="presParOf" srcId="{29B68572-996D-4672-9866-23CCE27C9440}" destId="{76AE77A6-2047-4CD0-A9ED-D09EDC2EAF3E}" srcOrd="0" destOrd="0" presId="urn:microsoft.com/office/officeart/2016/7/layout/VerticalHollowActionList"/>
    <dgm:cxn modelId="{D33DED07-D916-430C-940E-64BC6A84FF4E}" type="presParOf" srcId="{29B68572-996D-4672-9866-23CCE27C9440}" destId="{FBC9B5DE-751A-481D-A5CE-2199EB2E6FE1}" srcOrd="1" destOrd="0" presId="urn:microsoft.com/office/officeart/2016/7/layout/VerticalHollowActionList"/>
    <dgm:cxn modelId="{3713383E-2935-4CBB-87A9-30D36D2597A4}" type="presParOf" srcId="{2476C509-0A09-4156-9B81-E43994C676C8}" destId="{0B816208-E183-42C3-9FE7-E7FE3C45A844}" srcOrd="1" destOrd="0" presId="urn:microsoft.com/office/officeart/2016/7/layout/VerticalHollowActionList"/>
    <dgm:cxn modelId="{3B6F22B8-5364-4152-BD91-2C957FD3C9F8}" type="presParOf" srcId="{2476C509-0A09-4156-9B81-E43994C676C8}" destId="{E23E110D-E0DD-4EDF-BA7A-FBA03CB8B2A2}" srcOrd="2" destOrd="0" presId="urn:microsoft.com/office/officeart/2016/7/layout/VerticalHollowActionList"/>
    <dgm:cxn modelId="{213A19F5-D80D-43E7-845A-1FE744E6A433}" type="presParOf" srcId="{E23E110D-E0DD-4EDF-BA7A-FBA03CB8B2A2}" destId="{5CBADF24-E2F9-4B2C-B9FC-BF2700A9FA03}" srcOrd="0" destOrd="0" presId="urn:microsoft.com/office/officeart/2016/7/layout/VerticalHollowActionList"/>
    <dgm:cxn modelId="{3CCF4C7C-D7A5-4E90-B31D-19220E7B8735}" type="presParOf" srcId="{E23E110D-E0DD-4EDF-BA7A-FBA03CB8B2A2}" destId="{F99AF990-8708-477A-B698-EFDA137F171E}" srcOrd="1" destOrd="0" presId="urn:microsoft.com/office/officeart/2016/7/layout/VerticalHollowActionList"/>
    <dgm:cxn modelId="{C480B4C3-4AC0-44A2-8A0A-B1FA468A4234}" type="presParOf" srcId="{2476C509-0A09-4156-9B81-E43994C676C8}" destId="{F3D44A78-9113-42D7-B40D-5748067A1EE9}" srcOrd="3" destOrd="0" presId="urn:microsoft.com/office/officeart/2016/7/layout/VerticalHollowActionList"/>
    <dgm:cxn modelId="{70890F44-DD81-48BF-998E-22C7B70CA6F0}" type="presParOf" srcId="{2476C509-0A09-4156-9B81-E43994C676C8}" destId="{D7D33EDE-1391-4500-A9D8-56EBA2C49116}" srcOrd="4" destOrd="0" presId="urn:microsoft.com/office/officeart/2016/7/layout/VerticalHollowActionList"/>
    <dgm:cxn modelId="{2896906E-7965-4EE4-90E5-351A8A05BF50}" type="presParOf" srcId="{D7D33EDE-1391-4500-A9D8-56EBA2C49116}" destId="{3EB3229D-EEF0-47C4-A64C-8CE6CBE19F52}" srcOrd="0" destOrd="0" presId="urn:microsoft.com/office/officeart/2016/7/layout/VerticalHollowActionList"/>
    <dgm:cxn modelId="{7CF73E19-8C0D-4AA8-8DCD-4F6263EA81BB}" type="presParOf" srcId="{D7D33EDE-1391-4500-A9D8-56EBA2C49116}" destId="{26F2A4E2-7F5C-4D52-B4B4-8488A6EDDF2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DD1E5B-9C30-4B09-B363-3F08E139FFAF}" type="doc">
      <dgm:prSet loTypeId="urn:microsoft.com/office/officeart/2005/8/layout/hierarchy4" loCatId="hierarchy" qsTypeId="urn:microsoft.com/office/officeart/2005/8/quickstyle/simple4" qsCatId="simple" csTypeId="urn:microsoft.com/office/officeart/2005/8/colors/accent1_5" csCatId="accent1" phldr="1"/>
      <dgm:spPr/>
      <dgm:t>
        <a:bodyPr/>
        <a:lstStyle/>
        <a:p>
          <a:endParaRPr lang="en-US"/>
        </a:p>
      </dgm:t>
    </dgm:pt>
    <dgm:pt modelId="{38A27C06-1509-44D3-9F20-0D1FCE074D28}">
      <dgm:prSet phldrT="[Text]"/>
      <dgm:spPr/>
      <dgm:t>
        <a:bodyPr/>
        <a:lstStyle/>
        <a:p>
          <a:r>
            <a:rPr lang="en-US" dirty="0"/>
            <a:t>Ensure Safety</a:t>
          </a:r>
        </a:p>
      </dgm:t>
    </dgm:pt>
    <dgm:pt modelId="{270F7F20-603C-476C-AA18-D1847E2E0E36}" type="parTrans" cxnId="{C0D2A845-4C6F-4761-B387-C61B3AB7565E}">
      <dgm:prSet/>
      <dgm:spPr/>
      <dgm:t>
        <a:bodyPr/>
        <a:lstStyle/>
        <a:p>
          <a:endParaRPr lang="en-US"/>
        </a:p>
      </dgm:t>
    </dgm:pt>
    <dgm:pt modelId="{25B77FA4-0D9E-4585-9347-BAF48973A3DD}" type="sibTrans" cxnId="{C0D2A845-4C6F-4761-B387-C61B3AB7565E}">
      <dgm:prSet/>
      <dgm:spPr/>
      <dgm:t>
        <a:bodyPr/>
        <a:lstStyle/>
        <a:p>
          <a:endParaRPr lang="en-US"/>
        </a:p>
      </dgm:t>
    </dgm:pt>
    <dgm:pt modelId="{696AA0B9-0716-403F-AA00-F1F3282A6D30}">
      <dgm:prSet custT="1"/>
      <dgm:spPr/>
      <dgm:t>
        <a:bodyPr/>
        <a:lstStyle/>
        <a:p>
          <a:r>
            <a:rPr lang="en-US" sz="1800" b="1" dirty="0"/>
            <a:t>File the incident report in a timely manner</a:t>
          </a:r>
        </a:p>
      </dgm:t>
    </dgm:pt>
    <dgm:pt modelId="{BAB86055-09B8-4181-947F-C77A57781599}" type="parTrans" cxnId="{64E563A3-66F7-4191-B882-9A782AD3BC2E}">
      <dgm:prSet/>
      <dgm:spPr/>
      <dgm:t>
        <a:bodyPr/>
        <a:lstStyle/>
        <a:p>
          <a:endParaRPr lang="en-US"/>
        </a:p>
      </dgm:t>
    </dgm:pt>
    <dgm:pt modelId="{1882C15F-0E97-4834-BE7D-76B9D49B2868}" type="sibTrans" cxnId="{64E563A3-66F7-4191-B882-9A782AD3BC2E}">
      <dgm:prSet/>
      <dgm:spPr/>
      <dgm:t>
        <a:bodyPr/>
        <a:lstStyle/>
        <a:p>
          <a:endParaRPr lang="en-US"/>
        </a:p>
      </dgm:t>
    </dgm:pt>
    <dgm:pt modelId="{D34E2CAA-922B-4647-B5F0-634F22776948}">
      <dgm:prSet custT="1"/>
      <dgm:spPr/>
      <dgm:t>
        <a:bodyPr/>
        <a:lstStyle/>
        <a:p>
          <a:r>
            <a:rPr lang="en-US" sz="1400" b="1" dirty="0"/>
            <a:t>Allow time to gather information for the Risk Mitigation and Investigation Report</a:t>
          </a:r>
        </a:p>
      </dgm:t>
    </dgm:pt>
    <dgm:pt modelId="{BAF36704-140E-419A-8D3E-CB2BDF4D5A0D}" type="parTrans" cxnId="{3DEE1909-57A4-42FD-B123-C5FDCDC3D0AF}">
      <dgm:prSet/>
      <dgm:spPr/>
      <dgm:t>
        <a:bodyPr/>
        <a:lstStyle/>
        <a:p>
          <a:endParaRPr lang="en-US"/>
        </a:p>
      </dgm:t>
    </dgm:pt>
    <dgm:pt modelId="{67118DDE-2ACC-4377-8473-0F08D6402395}" type="sibTrans" cxnId="{3DEE1909-57A4-42FD-B123-C5FDCDC3D0AF}">
      <dgm:prSet/>
      <dgm:spPr/>
      <dgm:t>
        <a:bodyPr/>
        <a:lstStyle/>
        <a:p>
          <a:endParaRPr lang="en-US"/>
        </a:p>
      </dgm:t>
    </dgm:pt>
    <dgm:pt modelId="{DB108AAD-29F2-473D-B3CE-05C5A94B9055}">
      <dgm:prSet custT="1"/>
      <dgm:spPr/>
      <dgm:t>
        <a:bodyPr/>
        <a:lstStyle/>
        <a:p>
          <a:r>
            <a:rPr lang="en-US" sz="1400" b="1" dirty="0"/>
            <a:t>Talk to the participant, witnesses, family members and authorized representative </a:t>
          </a:r>
        </a:p>
      </dgm:t>
    </dgm:pt>
    <dgm:pt modelId="{6384F3C6-48D2-42E5-B6C1-F5E115A2078B}" type="parTrans" cxnId="{59F9E02D-9386-4121-AB53-9A56F316DE7D}">
      <dgm:prSet/>
      <dgm:spPr/>
      <dgm:t>
        <a:bodyPr/>
        <a:lstStyle/>
        <a:p>
          <a:endParaRPr lang="en-US"/>
        </a:p>
      </dgm:t>
    </dgm:pt>
    <dgm:pt modelId="{3B0DB869-2500-45D9-83DD-A3F576C7BC19}" type="sibTrans" cxnId="{59F9E02D-9386-4121-AB53-9A56F316DE7D}">
      <dgm:prSet/>
      <dgm:spPr/>
      <dgm:t>
        <a:bodyPr/>
        <a:lstStyle/>
        <a:p>
          <a:endParaRPr lang="en-US"/>
        </a:p>
      </dgm:t>
    </dgm:pt>
    <dgm:pt modelId="{A4BE65C6-84E9-47A8-AABB-F1E60F9E4076}">
      <dgm:prSet custT="1"/>
      <dgm:spPr/>
      <dgm:t>
        <a:bodyPr/>
        <a:lstStyle/>
        <a:p>
          <a:r>
            <a:rPr lang="en-US" sz="1800" b="1" dirty="0"/>
            <a:t>Mitigate the risk</a:t>
          </a:r>
        </a:p>
      </dgm:t>
    </dgm:pt>
    <dgm:pt modelId="{718B384C-D56D-4BF4-842E-3A3018FC919F}" type="parTrans" cxnId="{97324BD3-8F3F-4506-AFA2-B4E1EFEC6AE7}">
      <dgm:prSet/>
      <dgm:spPr/>
      <dgm:t>
        <a:bodyPr/>
        <a:lstStyle/>
        <a:p>
          <a:endParaRPr lang="en-US"/>
        </a:p>
      </dgm:t>
    </dgm:pt>
    <dgm:pt modelId="{908AE939-CBD0-4ED9-90F9-59ED8157DF99}" type="sibTrans" cxnId="{97324BD3-8F3F-4506-AFA2-B4E1EFEC6AE7}">
      <dgm:prSet/>
      <dgm:spPr/>
      <dgm:t>
        <a:bodyPr/>
        <a:lstStyle/>
        <a:p>
          <a:endParaRPr lang="en-US"/>
        </a:p>
      </dgm:t>
    </dgm:pt>
    <dgm:pt modelId="{D14AD2B8-5D8A-47DC-B744-D925C5C87E11}">
      <dgm:prSet custT="1"/>
      <dgm:spPr/>
      <dgm:t>
        <a:bodyPr/>
        <a:lstStyle/>
        <a:p>
          <a:r>
            <a:rPr lang="en-US" sz="1800" b="1" dirty="0"/>
            <a:t>Determine the root cause</a:t>
          </a:r>
        </a:p>
      </dgm:t>
    </dgm:pt>
    <dgm:pt modelId="{BADAF919-026B-4951-A9BB-29A923B0F1F6}" type="parTrans" cxnId="{5777EC67-4BD0-40C4-82BC-E5A15344D379}">
      <dgm:prSet/>
      <dgm:spPr/>
      <dgm:t>
        <a:bodyPr/>
        <a:lstStyle/>
        <a:p>
          <a:endParaRPr lang="en-US"/>
        </a:p>
      </dgm:t>
    </dgm:pt>
    <dgm:pt modelId="{81EA0DC7-5B7A-4C62-8AFF-FC3B7C501A1E}" type="sibTrans" cxnId="{5777EC67-4BD0-40C4-82BC-E5A15344D379}">
      <dgm:prSet/>
      <dgm:spPr/>
      <dgm:t>
        <a:bodyPr/>
        <a:lstStyle/>
        <a:p>
          <a:endParaRPr lang="en-US"/>
        </a:p>
      </dgm:t>
    </dgm:pt>
    <dgm:pt modelId="{74F7F6A7-1F32-4E93-B420-F97EDE707817}">
      <dgm:prSet custT="1"/>
      <dgm:spPr/>
      <dgm:t>
        <a:bodyPr/>
        <a:lstStyle/>
        <a:p>
          <a:r>
            <a:rPr lang="en-US" sz="1800" b="1" dirty="0"/>
            <a:t>Prevent future incidents</a:t>
          </a:r>
        </a:p>
      </dgm:t>
    </dgm:pt>
    <dgm:pt modelId="{1591AA1C-6D5F-4912-A497-5AEE6711F68B}" type="parTrans" cxnId="{5783C252-9294-4A5E-8579-0DCBD819C8FF}">
      <dgm:prSet/>
      <dgm:spPr/>
      <dgm:t>
        <a:bodyPr/>
        <a:lstStyle/>
        <a:p>
          <a:endParaRPr lang="en-US"/>
        </a:p>
      </dgm:t>
    </dgm:pt>
    <dgm:pt modelId="{BB5265F5-0721-4A4D-AF98-235D78EA5B0B}" type="sibTrans" cxnId="{5783C252-9294-4A5E-8579-0DCBD819C8FF}">
      <dgm:prSet/>
      <dgm:spPr/>
      <dgm:t>
        <a:bodyPr/>
        <a:lstStyle/>
        <a:p>
          <a:endParaRPr lang="en-US"/>
        </a:p>
      </dgm:t>
    </dgm:pt>
    <dgm:pt modelId="{CEBE93FE-E79B-4A85-9555-033D5ECB912F}" type="pres">
      <dgm:prSet presAssocID="{A9DD1E5B-9C30-4B09-B363-3F08E139FFAF}" presName="Name0" presStyleCnt="0">
        <dgm:presLayoutVars>
          <dgm:chPref val="1"/>
          <dgm:dir/>
          <dgm:animOne val="branch"/>
          <dgm:animLvl val="lvl"/>
          <dgm:resizeHandles/>
        </dgm:presLayoutVars>
      </dgm:prSet>
      <dgm:spPr/>
    </dgm:pt>
    <dgm:pt modelId="{A2989ADB-7B7C-49D0-94FB-844E0C9047C3}" type="pres">
      <dgm:prSet presAssocID="{38A27C06-1509-44D3-9F20-0D1FCE074D28}" presName="vertOne" presStyleCnt="0"/>
      <dgm:spPr/>
    </dgm:pt>
    <dgm:pt modelId="{08BC1B03-FB0B-4DA6-A9DD-C5A6DC1E9183}" type="pres">
      <dgm:prSet presAssocID="{38A27C06-1509-44D3-9F20-0D1FCE074D28}" presName="txOne" presStyleLbl="node0" presStyleIdx="0" presStyleCnt="1" custLinFactNeighborX="17969" custLinFactNeighborY="50001">
        <dgm:presLayoutVars>
          <dgm:chPref val="3"/>
        </dgm:presLayoutVars>
      </dgm:prSet>
      <dgm:spPr/>
    </dgm:pt>
    <dgm:pt modelId="{9A6C2DA5-D31F-4B12-BC82-766D7825C7EE}" type="pres">
      <dgm:prSet presAssocID="{38A27C06-1509-44D3-9F20-0D1FCE074D28}" presName="parTransOne" presStyleCnt="0"/>
      <dgm:spPr/>
    </dgm:pt>
    <dgm:pt modelId="{00A0AEE5-D349-42B0-9294-29FFFA94793E}" type="pres">
      <dgm:prSet presAssocID="{38A27C06-1509-44D3-9F20-0D1FCE074D28}" presName="horzOne" presStyleCnt="0"/>
      <dgm:spPr/>
    </dgm:pt>
    <dgm:pt modelId="{30A9AB91-189F-4844-99CF-B2FAF99B17AE}" type="pres">
      <dgm:prSet presAssocID="{696AA0B9-0716-403F-AA00-F1F3282A6D30}" presName="vertTwo" presStyleCnt="0"/>
      <dgm:spPr/>
    </dgm:pt>
    <dgm:pt modelId="{DF801CEB-7752-401F-B99D-D174DAFE07FE}" type="pres">
      <dgm:prSet presAssocID="{696AA0B9-0716-403F-AA00-F1F3282A6D30}" presName="txTwo" presStyleLbl="node2" presStyleIdx="0" presStyleCnt="6">
        <dgm:presLayoutVars>
          <dgm:chPref val="3"/>
        </dgm:presLayoutVars>
      </dgm:prSet>
      <dgm:spPr/>
    </dgm:pt>
    <dgm:pt modelId="{5A5B3C1C-71D5-4C23-90DC-30DFA0754CFE}" type="pres">
      <dgm:prSet presAssocID="{696AA0B9-0716-403F-AA00-F1F3282A6D30}" presName="horzTwo" presStyleCnt="0"/>
      <dgm:spPr/>
    </dgm:pt>
    <dgm:pt modelId="{551B8A74-B546-4B42-A452-AE31EB3A5B3B}" type="pres">
      <dgm:prSet presAssocID="{1882C15F-0E97-4834-BE7D-76B9D49B2868}" presName="sibSpaceTwo" presStyleCnt="0"/>
      <dgm:spPr/>
    </dgm:pt>
    <dgm:pt modelId="{4AAF279A-8F50-4A85-AF5E-639AFDA2759B}" type="pres">
      <dgm:prSet presAssocID="{D34E2CAA-922B-4647-B5F0-634F22776948}" presName="vertTwo" presStyleCnt="0"/>
      <dgm:spPr/>
    </dgm:pt>
    <dgm:pt modelId="{5101CE40-569A-4E21-9C74-CB569A5694D3}" type="pres">
      <dgm:prSet presAssocID="{D34E2CAA-922B-4647-B5F0-634F22776948}" presName="txTwo" presStyleLbl="node2" presStyleIdx="1" presStyleCnt="6" custLinFactNeighborX="2078" custLinFactNeighborY="1240">
        <dgm:presLayoutVars>
          <dgm:chPref val="3"/>
        </dgm:presLayoutVars>
      </dgm:prSet>
      <dgm:spPr/>
    </dgm:pt>
    <dgm:pt modelId="{68A1107F-2715-4E97-B986-1C3D55A60EDF}" type="pres">
      <dgm:prSet presAssocID="{D34E2CAA-922B-4647-B5F0-634F22776948}" presName="horzTwo" presStyleCnt="0"/>
      <dgm:spPr/>
    </dgm:pt>
    <dgm:pt modelId="{93D5AFCE-9D2F-4416-AFD5-78492237E74C}" type="pres">
      <dgm:prSet presAssocID="{67118DDE-2ACC-4377-8473-0F08D6402395}" presName="sibSpaceTwo" presStyleCnt="0"/>
      <dgm:spPr/>
    </dgm:pt>
    <dgm:pt modelId="{520D1EB7-4C0B-45B5-9B75-817C6A13FEAA}" type="pres">
      <dgm:prSet presAssocID="{DB108AAD-29F2-473D-B3CE-05C5A94B9055}" presName="vertTwo" presStyleCnt="0"/>
      <dgm:spPr/>
    </dgm:pt>
    <dgm:pt modelId="{B346FD85-248A-4A83-A0F6-8524900C2D17}" type="pres">
      <dgm:prSet presAssocID="{DB108AAD-29F2-473D-B3CE-05C5A94B9055}" presName="txTwo" presStyleLbl="node2" presStyleIdx="2" presStyleCnt="6">
        <dgm:presLayoutVars>
          <dgm:chPref val="3"/>
        </dgm:presLayoutVars>
      </dgm:prSet>
      <dgm:spPr/>
    </dgm:pt>
    <dgm:pt modelId="{0C487A30-6217-4F5D-B520-9DC22626B2D3}" type="pres">
      <dgm:prSet presAssocID="{DB108AAD-29F2-473D-B3CE-05C5A94B9055}" presName="horzTwo" presStyleCnt="0"/>
      <dgm:spPr/>
    </dgm:pt>
    <dgm:pt modelId="{EB792716-4A99-4E4D-B330-A99A4B700ACA}" type="pres">
      <dgm:prSet presAssocID="{3B0DB869-2500-45D9-83DD-A3F576C7BC19}" presName="sibSpaceTwo" presStyleCnt="0"/>
      <dgm:spPr/>
    </dgm:pt>
    <dgm:pt modelId="{61963D3E-F060-4904-AD80-8EC6607539D0}" type="pres">
      <dgm:prSet presAssocID="{A4BE65C6-84E9-47A8-AABB-F1E60F9E4076}" presName="vertTwo" presStyleCnt="0"/>
      <dgm:spPr/>
    </dgm:pt>
    <dgm:pt modelId="{67EE3445-B92B-436A-B0EB-1769E55105CC}" type="pres">
      <dgm:prSet presAssocID="{A4BE65C6-84E9-47A8-AABB-F1E60F9E4076}" presName="txTwo" presStyleLbl="node2" presStyleIdx="3" presStyleCnt="6">
        <dgm:presLayoutVars>
          <dgm:chPref val="3"/>
        </dgm:presLayoutVars>
      </dgm:prSet>
      <dgm:spPr/>
    </dgm:pt>
    <dgm:pt modelId="{CCB5FD88-23D7-4870-9CEE-37EC084794C2}" type="pres">
      <dgm:prSet presAssocID="{A4BE65C6-84E9-47A8-AABB-F1E60F9E4076}" presName="horzTwo" presStyleCnt="0"/>
      <dgm:spPr/>
    </dgm:pt>
    <dgm:pt modelId="{8B8FCB07-A42E-4598-8449-3BB69ACB1220}" type="pres">
      <dgm:prSet presAssocID="{908AE939-CBD0-4ED9-90F9-59ED8157DF99}" presName="sibSpaceTwo" presStyleCnt="0"/>
      <dgm:spPr/>
    </dgm:pt>
    <dgm:pt modelId="{846EA50B-B1E4-4A30-A54E-96438B975D49}" type="pres">
      <dgm:prSet presAssocID="{D14AD2B8-5D8A-47DC-B744-D925C5C87E11}" presName="vertTwo" presStyleCnt="0"/>
      <dgm:spPr/>
    </dgm:pt>
    <dgm:pt modelId="{98726804-E8C0-4AC5-969C-844F46B443F5}" type="pres">
      <dgm:prSet presAssocID="{D14AD2B8-5D8A-47DC-B744-D925C5C87E11}" presName="txTwo" presStyleLbl="node2" presStyleIdx="4" presStyleCnt="6">
        <dgm:presLayoutVars>
          <dgm:chPref val="3"/>
        </dgm:presLayoutVars>
      </dgm:prSet>
      <dgm:spPr/>
    </dgm:pt>
    <dgm:pt modelId="{554B4139-1953-4E4D-82C1-9D6976D746E2}" type="pres">
      <dgm:prSet presAssocID="{D14AD2B8-5D8A-47DC-B744-D925C5C87E11}" presName="horzTwo" presStyleCnt="0"/>
      <dgm:spPr/>
    </dgm:pt>
    <dgm:pt modelId="{E847D6E0-348B-45B9-A378-0355EBC5A5B9}" type="pres">
      <dgm:prSet presAssocID="{81EA0DC7-5B7A-4C62-8AFF-FC3B7C501A1E}" presName="sibSpaceTwo" presStyleCnt="0"/>
      <dgm:spPr/>
    </dgm:pt>
    <dgm:pt modelId="{82E1E694-4CBE-40E2-8983-3A2CC5E0A9B0}" type="pres">
      <dgm:prSet presAssocID="{74F7F6A7-1F32-4E93-B420-F97EDE707817}" presName="vertTwo" presStyleCnt="0"/>
      <dgm:spPr/>
    </dgm:pt>
    <dgm:pt modelId="{53D29998-59D5-4971-BFB5-D409B33B0A1A}" type="pres">
      <dgm:prSet presAssocID="{74F7F6A7-1F32-4E93-B420-F97EDE707817}" presName="txTwo" presStyleLbl="node2" presStyleIdx="5" presStyleCnt="6">
        <dgm:presLayoutVars>
          <dgm:chPref val="3"/>
        </dgm:presLayoutVars>
      </dgm:prSet>
      <dgm:spPr/>
    </dgm:pt>
    <dgm:pt modelId="{78A9AF7E-FDFA-49F9-B7CA-8C4B38C620AE}" type="pres">
      <dgm:prSet presAssocID="{74F7F6A7-1F32-4E93-B420-F97EDE707817}" presName="horzTwo" presStyleCnt="0"/>
      <dgm:spPr/>
    </dgm:pt>
  </dgm:ptLst>
  <dgm:cxnLst>
    <dgm:cxn modelId="{3DEE1909-57A4-42FD-B123-C5FDCDC3D0AF}" srcId="{38A27C06-1509-44D3-9F20-0D1FCE074D28}" destId="{D34E2CAA-922B-4647-B5F0-634F22776948}" srcOrd="1" destOrd="0" parTransId="{BAF36704-140E-419A-8D3E-CB2BDF4D5A0D}" sibTransId="{67118DDE-2ACC-4377-8473-0F08D6402395}"/>
    <dgm:cxn modelId="{12EE791E-0930-4F33-BC03-B9A677360197}" type="presOf" srcId="{696AA0B9-0716-403F-AA00-F1F3282A6D30}" destId="{DF801CEB-7752-401F-B99D-D174DAFE07FE}" srcOrd="0" destOrd="0" presId="urn:microsoft.com/office/officeart/2005/8/layout/hierarchy4"/>
    <dgm:cxn modelId="{59F9E02D-9386-4121-AB53-9A56F316DE7D}" srcId="{38A27C06-1509-44D3-9F20-0D1FCE074D28}" destId="{DB108AAD-29F2-473D-B3CE-05C5A94B9055}" srcOrd="2" destOrd="0" parTransId="{6384F3C6-48D2-42E5-B6C1-F5E115A2078B}" sibTransId="{3B0DB869-2500-45D9-83DD-A3F576C7BC19}"/>
    <dgm:cxn modelId="{708A5F31-8769-4E0D-8947-39B0918A7D11}" type="presOf" srcId="{A9DD1E5B-9C30-4B09-B363-3F08E139FFAF}" destId="{CEBE93FE-E79B-4A85-9555-033D5ECB912F}" srcOrd="0" destOrd="0" presId="urn:microsoft.com/office/officeart/2005/8/layout/hierarchy4"/>
    <dgm:cxn modelId="{533F4143-39F0-4A18-AF3A-FC204365F5AE}" type="presOf" srcId="{74F7F6A7-1F32-4E93-B420-F97EDE707817}" destId="{53D29998-59D5-4971-BFB5-D409B33B0A1A}" srcOrd="0" destOrd="0" presId="urn:microsoft.com/office/officeart/2005/8/layout/hierarchy4"/>
    <dgm:cxn modelId="{C0D2A845-4C6F-4761-B387-C61B3AB7565E}" srcId="{A9DD1E5B-9C30-4B09-B363-3F08E139FFAF}" destId="{38A27C06-1509-44D3-9F20-0D1FCE074D28}" srcOrd="0" destOrd="0" parTransId="{270F7F20-603C-476C-AA18-D1847E2E0E36}" sibTransId="{25B77FA4-0D9E-4585-9347-BAF48973A3DD}"/>
    <dgm:cxn modelId="{5777EC67-4BD0-40C4-82BC-E5A15344D379}" srcId="{38A27C06-1509-44D3-9F20-0D1FCE074D28}" destId="{D14AD2B8-5D8A-47DC-B744-D925C5C87E11}" srcOrd="4" destOrd="0" parTransId="{BADAF919-026B-4951-A9BB-29A923B0F1F6}" sibTransId="{81EA0DC7-5B7A-4C62-8AFF-FC3B7C501A1E}"/>
    <dgm:cxn modelId="{CA95944D-97C2-461A-B9AA-11FAC22BA2A2}" type="presOf" srcId="{D34E2CAA-922B-4647-B5F0-634F22776948}" destId="{5101CE40-569A-4E21-9C74-CB569A5694D3}" srcOrd="0" destOrd="0" presId="urn:microsoft.com/office/officeart/2005/8/layout/hierarchy4"/>
    <dgm:cxn modelId="{5783C252-9294-4A5E-8579-0DCBD819C8FF}" srcId="{38A27C06-1509-44D3-9F20-0D1FCE074D28}" destId="{74F7F6A7-1F32-4E93-B420-F97EDE707817}" srcOrd="5" destOrd="0" parTransId="{1591AA1C-6D5F-4912-A497-5AEE6711F68B}" sibTransId="{BB5265F5-0721-4A4D-AF98-235D78EA5B0B}"/>
    <dgm:cxn modelId="{2B4D885A-3AA1-4056-9D42-96B2BCFB16D9}" type="presOf" srcId="{D14AD2B8-5D8A-47DC-B744-D925C5C87E11}" destId="{98726804-E8C0-4AC5-969C-844F46B443F5}" srcOrd="0" destOrd="0" presId="urn:microsoft.com/office/officeart/2005/8/layout/hierarchy4"/>
    <dgm:cxn modelId="{0F8E03A2-4CF2-410B-9368-8EEAC4742033}" type="presOf" srcId="{DB108AAD-29F2-473D-B3CE-05C5A94B9055}" destId="{B346FD85-248A-4A83-A0F6-8524900C2D17}" srcOrd="0" destOrd="0" presId="urn:microsoft.com/office/officeart/2005/8/layout/hierarchy4"/>
    <dgm:cxn modelId="{64E563A3-66F7-4191-B882-9A782AD3BC2E}" srcId="{38A27C06-1509-44D3-9F20-0D1FCE074D28}" destId="{696AA0B9-0716-403F-AA00-F1F3282A6D30}" srcOrd="0" destOrd="0" parTransId="{BAB86055-09B8-4181-947F-C77A57781599}" sibTransId="{1882C15F-0E97-4834-BE7D-76B9D49B2868}"/>
    <dgm:cxn modelId="{66FE24B1-71E4-4295-8C0A-F4CCE4930B7C}" type="presOf" srcId="{A4BE65C6-84E9-47A8-AABB-F1E60F9E4076}" destId="{67EE3445-B92B-436A-B0EB-1769E55105CC}" srcOrd="0" destOrd="0" presId="urn:microsoft.com/office/officeart/2005/8/layout/hierarchy4"/>
    <dgm:cxn modelId="{97324BD3-8F3F-4506-AFA2-B4E1EFEC6AE7}" srcId="{38A27C06-1509-44D3-9F20-0D1FCE074D28}" destId="{A4BE65C6-84E9-47A8-AABB-F1E60F9E4076}" srcOrd="3" destOrd="0" parTransId="{718B384C-D56D-4BF4-842E-3A3018FC919F}" sibTransId="{908AE939-CBD0-4ED9-90F9-59ED8157DF99}"/>
    <dgm:cxn modelId="{70D689DD-FD0E-46AF-A0C7-3F2459150EA8}" type="presOf" srcId="{38A27C06-1509-44D3-9F20-0D1FCE074D28}" destId="{08BC1B03-FB0B-4DA6-A9DD-C5A6DC1E9183}" srcOrd="0" destOrd="0" presId="urn:microsoft.com/office/officeart/2005/8/layout/hierarchy4"/>
    <dgm:cxn modelId="{8C989DFF-F90E-48AC-8728-A415498F64EB}" type="presParOf" srcId="{CEBE93FE-E79B-4A85-9555-033D5ECB912F}" destId="{A2989ADB-7B7C-49D0-94FB-844E0C9047C3}" srcOrd="0" destOrd="0" presId="urn:microsoft.com/office/officeart/2005/8/layout/hierarchy4"/>
    <dgm:cxn modelId="{CAAFD140-5192-4062-B10A-DC6BC33CD40A}" type="presParOf" srcId="{A2989ADB-7B7C-49D0-94FB-844E0C9047C3}" destId="{08BC1B03-FB0B-4DA6-A9DD-C5A6DC1E9183}" srcOrd="0" destOrd="0" presId="urn:microsoft.com/office/officeart/2005/8/layout/hierarchy4"/>
    <dgm:cxn modelId="{21C78DB8-1D56-4720-AFAA-AECBE60E31FD}" type="presParOf" srcId="{A2989ADB-7B7C-49D0-94FB-844E0C9047C3}" destId="{9A6C2DA5-D31F-4B12-BC82-766D7825C7EE}" srcOrd="1" destOrd="0" presId="urn:microsoft.com/office/officeart/2005/8/layout/hierarchy4"/>
    <dgm:cxn modelId="{6E558606-B765-42B3-8E0D-68A66F9123E3}" type="presParOf" srcId="{A2989ADB-7B7C-49D0-94FB-844E0C9047C3}" destId="{00A0AEE5-D349-42B0-9294-29FFFA94793E}" srcOrd="2" destOrd="0" presId="urn:microsoft.com/office/officeart/2005/8/layout/hierarchy4"/>
    <dgm:cxn modelId="{3A95DE94-BBB1-4862-818B-1385A09F7333}" type="presParOf" srcId="{00A0AEE5-D349-42B0-9294-29FFFA94793E}" destId="{30A9AB91-189F-4844-99CF-B2FAF99B17AE}" srcOrd="0" destOrd="0" presId="urn:microsoft.com/office/officeart/2005/8/layout/hierarchy4"/>
    <dgm:cxn modelId="{D91478FB-EDB1-4F3A-ABA8-2EDD5E4C63EB}" type="presParOf" srcId="{30A9AB91-189F-4844-99CF-B2FAF99B17AE}" destId="{DF801CEB-7752-401F-B99D-D174DAFE07FE}" srcOrd="0" destOrd="0" presId="urn:microsoft.com/office/officeart/2005/8/layout/hierarchy4"/>
    <dgm:cxn modelId="{BEAA1796-4A35-48A1-8CDE-4ED967D0D02F}" type="presParOf" srcId="{30A9AB91-189F-4844-99CF-B2FAF99B17AE}" destId="{5A5B3C1C-71D5-4C23-90DC-30DFA0754CFE}" srcOrd="1" destOrd="0" presId="urn:microsoft.com/office/officeart/2005/8/layout/hierarchy4"/>
    <dgm:cxn modelId="{D76663B3-48C4-4662-8FCB-14EA7A463B85}" type="presParOf" srcId="{00A0AEE5-D349-42B0-9294-29FFFA94793E}" destId="{551B8A74-B546-4B42-A452-AE31EB3A5B3B}" srcOrd="1" destOrd="0" presId="urn:microsoft.com/office/officeart/2005/8/layout/hierarchy4"/>
    <dgm:cxn modelId="{B210A4EC-A44C-455B-A722-794D52208BE3}" type="presParOf" srcId="{00A0AEE5-D349-42B0-9294-29FFFA94793E}" destId="{4AAF279A-8F50-4A85-AF5E-639AFDA2759B}" srcOrd="2" destOrd="0" presId="urn:microsoft.com/office/officeart/2005/8/layout/hierarchy4"/>
    <dgm:cxn modelId="{494E20A1-96A9-4FC8-B712-083CFE8B298B}" type="presParOf" srcId="{4AAF279A-8F50-4A85-AF5E-639AFDA2759B}" destId="{5101CE40-569A-4E21-9C74-CB569A5694D3}" srcOrd="0" destOrd="0" presId="urn:microsoft.com/office/officeart/2005/8/layout/hierarchy4"/>
    <dgm:cxn modelId="{BFA4C602-C2AA-4F30-8512-3D9D969ED75E}" type="presParOf" srcId="{4AAF279A-8F50-4A85-AF5E-639AFDA2759B}" destId="{68A1107F-2715-4E97-B986-1C3D55A60EDF}" srcOrd="1" destOrd="0" presId="urn:microsoft.com/office/officeart/2005/8/layout/hierarchy4"/>
    <dgm:cxn modelId="{CAD2EB3F-1094-42D3-A575-BA4E639919E5}" type="presParOf" srcId="{00A0AEE5-D349-42B0-9294-29FFFA94793E}" destId="{93D5AFCE-9D2F-4416-AFD5-78492237E74C}" srcOrd="3" destOrd="0" presId="urn:microsoft.com/office/officeart/2005/8/layout/hierarchy4"/>
    <dgm:cxn modelId="{F5A2E0AB-056D-41A5-A7FC-63540BCD109E}" type="presParOf" srcId="{00A0AEE5-D349-42B0-9294-29FFFA94793E}" destId="{520D1EB7-4C0B-45B5-9B75-817C6A13FEAA}" srcOrd="4" destOrd="0" presId="urn:microsoft.com/office/officeart/2005/8/layout/hierarchy4"/>
    <dgm:cxn modelId="{455E7B3F-9309-4EDD-8C7D-31F41FF1A8B2}" type="presParOf" srcId="{520D1EB7-4C0B-45B5-9B75-817C6A13FEAA}" destId="{B346FD85-248A-4A83-A0F6-8524900C2D17}" srcOrd="0" destOrd="0" presId="urn:microsoft.com/office/officeart/2005/8/layout/hierarchy4"/>
    <dgm:cxn modelId="{99CCE33D-DF4D-42EE-8245-3635A9A69D11}" type="presParOf" srcId="{520D1EB7-4C0B-45B5-9B75-817C6A13FEAA}" destId="{0C487A30-6217-4F5D-B520-9DC22626B2D3}" srcOrd="1" destOrd="0" presId="urn:microsoft.com/office/officeart/2005/8/layout/hierarchy4"/>
    <dgm:cxn modelId="{9D2A0069-2236-4B14-A302-6616DA13BCF5}" type="presParOf" srcId="{00A0AEE5-D349-42B0-9294-29FFFA94793E}" destId="{EB792716-4A99-4E4D-B330-A99A4B700ACA}" srcOrd="5" destOrd="0" presId="urn:microsoft.com/office/officeart/2005/8/layout/hierarchy4"/>
    <dgm:cxn modelId="{1963EEE3-9449-465F-B0C8-2AF846389D95}" type="presParOf" srcId="{00A0AEE5-D349-42B0-9294-29FFFA94793E}" destId="{61963D3E-F060-4904-AD80-8EC6607539D0}" srcOrd="6" destOrd="0" presId="urn:microsoft.com/office/officeart/2005/8/layout/hierarchy4"/>
    <dgm:cxn modelId="{CB18F06A-BD12-4CA8-85A5-0F9C7B5A2423}" type="presParOf" srcId="{61963D3E-F060-4904-AD80-8EC6607539D0}" destId="{67EE3445-B92B-436A-B0EB-1769E55105CC}" srcOrd="0" destOrd="0" presId="urn:microsoft.com/office/officeart/2005/8/layout/hierarchy4"/>
    <dgm:cxn modelId="{7A0A0DEF-DAA4-4D68-9CBE-8FA077ABFA1C}" type="presParOf" srcId="{61963D3E-F060-4904-AD80-8EC6607539D0}" destId="{CCB5FD88-23D7-4870-9CEE-37EC084794C2}" srcOrd="1" destOrd="0" presId="urn:microsoft.com/office/officeart/2005/8/layout/hierarchy4"/>
    <dgm:cxn modelId="{BD52AF64-8840-47B9-BE09-415701EAF003}" type="presParOf" srcId="{00A0AEE5-D349-42B0-9294-29FFFA94793E}" destId="{8B8FCB07-A42E-4598-8449-3BB69ACB1220}" srcOrd="7" destOrd="0" presId="urn:microsoft.com/office/officeart/2005/8/layout/hierarchy4"/>
    <dgm:cxn modelId="{B6C125CC-CA44-4220-8813-AD2772FECE9B}" type="presParOf" srcId="{00A0AEE5-D349-42B0-9294-29FFFA94793E}" destId="{846EA50B-B1E4-4A30-A54E-96438B975D49}" srcOrd="8" destOrd="0" presId="urn:microsoft.com/office/officeart/2005/8/layout/hierarchy4"/>
    <dgm:cxn modelId="{525058D3-8365-4F80-9EE1-BB3D72A6A38D}" type="presParOf" srcId="{846EA50B-B1E4-4A30-A54E-96438B975D49}" destId="{98726804-E8C0-4AC5-969C-844F46B443F5}" srcOrd="0" destOrd="0" presId="urn:microsoft.com/office/officeart/2005/8/layout/hierarchy4"/>
    <dgm:cxn modelId="{DF185EA7-A97B-4CE3-8337-21B0046EAAA9}" type="presParOf" srcId="{846EA50B-B1E4-4A30-A54E-96438B975D49}" destId="{554B4139-1953-4E4D-82C1-9D6976D746E2}" srcOrd="1" destOrd="0" presId="urn:microsoft.com/office/officeart/2005/8/layout/hierarchy4"/>
    <dgm:cxn modelId="{9E364359-E01D-4A1E-A984-3A0BF8B0C450}" type="presParOf" srcId="{00A0AEE5-D349-42B0-9294-29FFFA94793E}" destId="{E847D6E0-348B-45B9-A378-0355EBC5A5B9}" srcOrd="9" destOrd="0" presId="urn:microsoft.com/office/officeart/2005/8/layout/hierarchy4"/>
    <dgm:cxn modelId="{39190488-673A-4110-8143-6699200B08EA}" type="presParOf" srcId="{00A0AEE5-D349-42B0-9294-29FFFA94793E}" destId="{82E1E694-4CBE-40E2-8983-3A2CC5E0A9B0}" srcOrd="10" destOrd="0" presId="urn:microsoft.com/office/officeart/2005/8/layout/hierarchy4"/>
    <dgm:cxn modelId="{96155958-5185-48FA-B67B-9C05C7805E29}" type="presParOf" srcId="{82E1E694-4CBE-40E2-8983-3A2CC5E0A9B0}" destId="{53D29998-59D5-4971-BFB5-D409B33B0A1A}" srcOrd="0" destOrd="0" presId="urn:microsoft.com/office/officeart/2005/8/layout/hierarchy4"/>
    <dgm:cxn modelId="{6AAA74BE-25DA-4AEF-882E-9C66D241D4CE}" type="presParOf" srcId="{82E1E694-4CBE-40E2-8983-3A2CC5E0A9B0}" destId="{78A9AF7E-FDFA-49F9-B7CA-8C4B38C620A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C5FA9-057D-42A7-8815-2D7253A691D4}">
      <dsp:nvSpPr>
        <dsp:cNvPr id="0" name=""/>
        <dsp:cNvSpPr/>
      </dsp:nvSpPr>
      <dsp:spPr>
        <a:xfrm>
          <a:off x="521929" y="2246"/>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Promotes consistency</a:t>
          </a:r>
          <a:endParaRPr lang="en-US" sz="2000" kern="1200" dirty="0"/>
        </a:p>
      </dsp:txBody>
      <dsp:txXfrm>
        <a:off x="521929" y="2246"/>
        <a:ext cx="2202730" cy="1321638"/>
      </dsp:txXfrm>
    </dsp:sp>
    <dsp:sp modelId="{2CE44BED-97FC-4895-AD11-15F67B113D2D}">
      <dsp:nvSpPr>
        <dsp:cNvPr id="0" name=""/>
        <dsp:cNvSpPr/>
      </dsp:nvSpPr>
      <dsp:spPr>
        <a:xfrm>
          <a:off x="2944932" y="2246"/>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Participant’s record reflects real-time events</a:t>
          </a:r>
          <a:endParaRPr lang="en-US" sz="2000" kern="1200" dirty="0"/>
        </a:p>
      </dsp:txBody>
      <dsp:txXfrm>
        <a:off x="2944932" y="2246"/>
        <a:ext cx="2202730" cy="1321638"/>
      </dsp:txXfrm>
    </dsp:sp>
    <dsp:sp modelId="{399D17B4-0767-4A7E-B1A4-4C45F173DF4A}">
      <dsp:nvSpPr>
        <dsp:cNvPr id="0" name=""/>
        <dsp:cNvSpPr/>
      </dsp:nvSpPr>
      <dsp:spPr>
        <a:xfrm>
          <a:off x="5367936" y="2246"/>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Timely communication between providers</a:t>
          </a:r>
          <a:endParaRPr lang="en-US" sz="2000" kern="1200" dirty="0"/>
        </a:p>
      </dsp:txBody>
      <dsp:txXfrm>
        <a:off x="5367936" y="2246"/>
        <a:ext cx="2202730" cy="1321638"/>
      </dsp:txXfrm>
    </dsp:sp>
    <dsp:sp modelId="{FC158D85-E0F6-4977-AAA3-ABCFDAFABCB5}">
      <dsp:nvSpPr>
        <dsp:cNvPr id="0" name=""/>
        <dsp:cNvSpPr/>
      </dsp:nvSpPr>
      <dsp:spPr>
        <a:xfrm>
          <a:off x="7790940" y="2246"/>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Identifies risks to health, safety and welfare</a:t>
          </a:r>
          <a:endParaRPr lang="en-US" sz="2000" kern="1200" dirty="0"/>
        </a:p>
      </dsp:txBody>
      <dsp:txXfrm>
        <a:off x="7790940" y="2246"/>
        <a:ext cx="2202730" cy="1321638"/>
      </dsp:txXfrm>
    </dsp:sp>
    <dsp:sp modelId="{8DD6FCDD-7D6E-4A9D-A0AC-A1689E92D6B4}">
      <dsp:nvSpPr>
        <dsp:cNvPr id="0" name=""/>
        <dsp:cNvSpPr/>
      </dsp:nvSpPr>
      <dsp:spPr>
        <a:xfrm>
          <a:off x="521929" y="1544157"/>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Opportunities to mitigate preventable incidents</a:t>
          </a:r>
          <a:endParaRPr lang="en-US" sz="2000" kern="1200" dirty="0"/>
        </a:p>
      </dsp:txBody>
      <dsp:txXfrm>
        <a:off x="521929" y="1544157"/>
        <a:ext cx="2202730" cy="1321638"/>
      </dsp:txXfrm>
    </dsp:sp>
    <dsp:sp modelId="{9C987962-7E68-41AF-95C6-84783B7462DF}">
      <dsp:nvSpPr>
        <dsp:cNvPr id="0" name=""/>
        <dsp:cNvSpPr/>
      </dsp:nvSpPr>
      <dsp:spPr>
        <a:xfrm>
          <a:off x="2944932" y="1544157"/>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Identifies trends</a:t>
          </a:r>
          <a:endParaRPr lang="en-US" sz="2000" kern="1200" dirty="0"/>
        </a:p>
      </dsp:txBody>
      <dsp:txXfrm>
        <a:off x="2944932" y="1544157"/>
        <a:ext cx="2202730" cy="1321638"/>
      </dsp:txXfrm>
    </dsp:sp>
    <dsp:sp modelId="{D97BFDDA-D9F1-4868-B768-FC6B7B29FC8E}">
      <dsp:nvSpPr>
        <dsp:cNvPr id="0" name=""/>
        <dsp:cNvSpPr/>
      </dsp:nvSpPr>
      <dsp:spPr>
        <a:xfrm>
          <a:off x="5367936" y="1544157"/>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Documents provider actions</a:t>
          </a:r>
          <a:endParaRPr lang="en-US" sz="2000" kern="1200" dirty="0"/>
        </a:p>
      </dsp:txBody>
      <dsp:txXfrm>
        <a:off x="5367936" y="1544157"/>
        <a:ext cx="2202730" cy="1321638"/>
      </dsp:txXfrm>
    </dsp:sp>
    <dsp:sp modelId="{86B010DE-07AA-41BE-9506-B3C1F44D4C03}">
      <dsp:nvSpPr>
        <dsp:cNvPr id="0" name=""/>
        <dsp:cNvSpPr/>
      </dsp:nvSpPr>
      <dsp:spPr>
        <a:xfrm>
          <a:off x="7790940" y="1544157"/>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Increased oversight for Abuse, Neglect and Exploitation</a:t>
          </a:r>
          <a:endParaRPr lang="en-US" sz="2000" kern="1200" dirty="0"/>
        </a:p>
      </dsp:txBody>
      <dsp:txXfrm>
        <a:off x="7790940" y="1544157"/>
        <a:ext cx="2202730" cy="1321638"/>
      </dsp:txXfrm>
    </dsp:sp>
    <dsp:sp modelId="{B3908636-3A60-4AB5-926C-7D00C7351763}">
      <dsp:nvSpPr>
        <dsp:cNvPr id="0" name=""/>
        <dsp:cNvSpPr/>
      </dsp:nvSpPr>
      <dsp:spPr>
        <a:xfrm>
          <a:off x="4156434" y="3086069"/>
          <a:ext cx="2202730" cy="1321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Increased accountability for timely discharge and case closure</a:t>
          </a:r>
          <a:endParaRPr lang="en-US" sz="2000" kern="1200" dirty="0"/>
        </a:p>
      </dsp:txBody>
      <dsp:txXfrm>
        <a:off x="4156434" y="3086069"/>
        <a:ext cx="2202730" cy="13216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2FA58-86B8-4B13-B141-CE7A4AB2AC80}">
      <dsp:nvSpPr>
        <dsp:cNvPr id="0" name=""/>
        <dsp:cNvSpPr/>
      </dsp:nvSpPr>
      <dsp:spPr>
        <a:xfrm>
          <a:off x="821" y="179348"/>
          <a:ext cx="3327201" cy="39926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89000">
            <a:lnSpc>
              <a:spcPct val="90000"/>
            </a:lnSpc>
            <a:spcBef>
              <a:spcPct val="0"/>
            </a:spcBef>
            <a:spcAft>
              <a:spcPct val="35000"/>
            </a:spcAft>
            <a:buNone/>
          </a:pPr>
          <a:r>
            <a:rPr lang="en-US" sz="2000" kern="1200" dirty="0"/>
            <a:t>Speaking to all parties involved in the incident (Direct service provider, Case Manager, participant, family members, neighbors, etc.) to gather information</a:t>
          </a:r>
          <a:r>
            <a:rPr lang="en-US" sz="1800" kern="1200" dirty="0"/>
            <a:t>.</a:t>
          </a:r>
        </a:p>
      </dsp:txBody>
      <dsp:txXfrm>
        <a:off x="821" y="1776404"/>
        <a:ext cx="3327201" cy="2395585"/>
      </dsp:txXfrm>
    </dsp:sp>
    <dsp:sp modelId="{AAB952C9-C4E5-4492-9CF2-DC51F3F05252}">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21" y="179348"/>
        <a:ext cx="3327201" cy="1597056"/>
      </dsp:txXfrm>
    </dsp:sp>
    <dsp:sp modelId="{267D92EE-4510-49CF-BE8D-BEDB3797BA7E}">
      <dsp:nvSpPr>
        <dsp:cNvPr id="0" name=""/>
        <dsp:cNvSpPr/>
      </dsp:nvSpPr>
      <dsp:spPr>
        <a:xfrm>
          <a:off x="3594199" y="179348"/>
          <a:ext cx="3327201" cy="399264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US" sz="1900" kern="1200" dirty="0"/>
            <a:t>Identifying resources that might be beneficial in helping with the incident.  A few examples are food banks, elder abuse attorneys, medical supplies, equipment and appliances (MSEA) providers.</a:t>
          </a:r>
        </a:p>
      </dsp:txBody>
      <dsp:txXfrm>
        <a:off x="3594199" y="1776404"/>
        <a:ext cx="3327201" cy="2395585"/>
      </dsp:txXfrm>
    </dsp:sp>
    <dsp:sp modelId="{83AAE4D0-47F3-417F-B266-FF17340E14AE}">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594199" y="179348"/>
        <a:ext cx="3327201" cy="1597056"/>
      </dsp:txXfrm>
    </dsp:sp>
    <dsp:sp modelId="{5A19AF82-6752-4B54-BC39-785A9BB9C33A}">
      <dsp:nvSpPr>
        <dsp:cNvPr id="0" name=""/>
        <dsp:cNvSpPr/>
      </dsp:nvSpPr>
      <dsp:spPr>
        <a:xfrm>
          <a:off x="7187576" y="179348"/>
          <a:ext cx="3327201" cy="399264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US" sz="1900" kern="1200" dirty="0"/>
            <a:t>Review the participant’s history. This could include past incidents, case management notes or Adult Day Health Care (ADHC) notes to see if there are any trends or recent events related to the incident. </a:t>
          </a:r>
        </a:p>
      </dsp:txBody>
      <dsp:txXfrm>
        <a:off x="7187576" y="1776404"/>
        <a:ext cx="3327201" cy="2395585"/>
      </dsp:txXfrm>
    </dsp:sp>
    <dsp:sp modelId="{4C0F4F72-2833-4082-A180-B63BC6EBC241}">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7187576" y="179348"/>
        <a:ext cx="3327201" cy="1597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2EEF2-B50C-4636-BBF0-9DEED40474C8}">
      <dsp:nvSpPr>
        <dsp:cNvPr id="0" name=""/>
        <dsp:cNvSpPr/>
      </dsp:nvSpPr>
      <dsp:spPr>
        <a:xfrm>
          <a:off x="0" y="138517"/>
          <a:ext cx="11811001" cy="5958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Take ownership if a report is late, document an explanation and actions to prevent it from occurring in the future.</a:t>
          </a:r>
        </a:p>
      </dsp:txBody>
      <dsp:txXfrm>
        <a:off x="29088" y="167605"/>
        <a:ext cx="11752825" cy="537701"/>
      </dsp:txXfrm>
    </dsp:sp>
    <dsp:sp modelId="{EFE85346-C083-4E62-AB84-14FADD9055D0}">
      <dsp:nvSpPr>
        <dsp:cNvPr id="0" name=""/>
        <dsp:cNvSpPr/>
      </dsp:nvSpPr>
      <dsp:spPr>
        <a:xfrm>
          <a:off x="0" y="777595"/>
          <a:ext cx="11811001" cy="59587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Investigate to find out when participant was discharged and when services resumed and document that information.</a:t>
          </a:r>
        </a:p>
      </dsp:txBody>
      <dsp:txXfrm>
        <a:off x="29088" y="806683"/>
        <a:ext cx="11752825" cy="537701"/>
      </dsp:txXfrm>
    </dsp:sp>
    <dsp:sp modelId="{81573B18-F663-44AD-BCCB-491F9F35B1F6}">
      <dsp:nvSpPr>
        <dsp:cNvPr id="0" name=""/>
        <dsp:cNvSpPr/>
      </dsp:nvSpPr>
      <dsp:spPr>
        <a:xfrm>
          <a:off x="0" y="1416672"/>
          <a:ext cx="11811001" cy="59587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If an Adult Protective Services/Child Protective Services report is made, make note of the Intake ID or Web ID number that is provided and if it was accepted for investigation in the </a:t>
          </a:r>
          <a:r>
            <a:rPr lang="en-US" sz="1500" b="1" u="sng" kern="1200" dirty="0">
              <a:solidFill>
                <a:schemeClr val="tx1"/>
              </a:solidFill>
            </a:rPr>
            <a:t>NOTIFICATION</a:t>
          </a:r>
          <a:r>
            <a:rPr lang="en-US" sz="1500" kern="1200" dirty="0">
              <a:solidFill>
                <a:schemeClr val="tx1"/>
              </a:solidFill>
            </a:rPr>
            <a:t> screens.  </a:t>
          </a:r>
        </a:p>
      </dsp:txBody>
      <dsp:txXfrm>
        <a:off x="29088" y="1445760"/>
        <a:ext cx="11752825" cy="537701"/>
      </dsp:txXfrm>
    </dsp:sp>
    <dsp:sp modelId="{40985E08-01E6-4A80-AF91-8947D4F12C1B}">
      <dsp:nvSpPr>
        <dsp:cNvPr id="0" name=""/>
        <dsp:cNvSpPr/>
      </dsp:nvSpPr>
      <dsp:spPr>
        <a:xfrm>
          <a:off x="0" y="2055749"/>
          <a:ext cx="11811001" cy="5958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Provide update on Adult Protective Services/Child Protective Services or Law Enforcement investigations.</a:t>
          </a:r>
        </a:p>
      </dsp:txBody>
      <dsp:txXfrm>
        <a:off x="29088" y="2084837"/>
        <a:ext cx="11752825" cy="537701"/>
      </dsp:txXfrm>
    </dsp:sp>
    <dsp:sp modelId="{2BF50BF0-D651-49F7-932A-20B3409C60BB}">
      <dsp:nvSpPr>
        <dsp:cNvPr id="0" name=""/>
        <dsp:cNvSpPr/>
      </dsp:nvSpPr>
      <dsp:spPr>
        <a:xfrm>
          <a:off x="0" y="2694827"/>
          <a:ext cx="11811001" cy="59587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Note tracking of 60-day rule to assess for closure and complete the Inability to Access Services Screen.</a:t>
          </a:r>
        </a:p>
      </dsp:txBody>
      <dsp:txXfrm>
        <a:off x="29088" y="2723915"/>
        <a:ext cx="11752825" cy="537701"/>
      </dsp:txXfrm>
    </dsp:sp>
    <dsp:sp modelId="{360252AC-6AD7-4A9E-ADA2-2515B3F6674E}">
      <dsp:nvSpPr>
        <dsp:cNvPr id="0" name=""/>
        <dsp:cNvSpPr/>
      </dsp:nvSpPr>
      <dsp:spPr>
        <a:xfrm>
          <a:off x="0" y="3333904"/>
          <a:ext cx="11811001" cy="595877"/>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Submit closures in a timely manner.</a:t>
          </a:r>
        </a:p>
      </dsp:txBody>
      <dsp:txXfrm>
        <a:off x="29088" y="3362992"/>
        <a:ext cx="11752825" cy="537701"/>
      </dsp:txXfrm>
    </dsp:sp>
    <dsp:sp modelId="{B514AABD-1809-4BE9-BF91-F45F8882D458}">
      <dsp:nvSpPr>
        <dsp:cNvPr id="0" name=""/>
        <dsp:cNvSpPr/>
      </dsp:nvSpPr>
      <dsp:spPr>
        <a:xfrm>
          <a:off x="0" y="3972981"/>
          <a:ext cx="11811001" cy="5958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Upload obituary or death certificate, when applicable.</a:t>
          </a:r>
        </a:p>
      </dsp:txBody>
      <dsp:txXfrm>
        <a:off x="29088" y="4002069"/>
        <a:ext cx="11752825" cy="537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521A9-77EC-4AA0-855F-87E0B2DA492A}">
      <dsp:nvSpPr>
        <dsp:cNvPr id="0" name=""/>
        <dsp:cNvSpPr/>
      </dsp:nvSpPr>
      <dsp:spPr>
        <a:xfrm>
          <a:off x="1953914" y="39503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93164F-77B8-4E9D-BC4C-E588EFACAEEB}">
      <dsp:nvSpPr>
        <dsp:cNvPr id="0" name=""/>
        <dsp:cNvSpPr/>
      </dsp:nvSpPr>
      <dsp:spPr>
        <a:xfrm>
          <a:off x="765914" y="280926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Before checking the box, make sure it is applicable to the situation at hand. </a:t>
          </a:r>
          <a:endParaRPr lang="en-US" sz="1600" kern="1200" dirty="0"/>
        </a:p>
      </dsp:txBody>
      <dsp:txXfrm>
        <a:off x="765914" y="2809263"/>
        <a:ext cx="4320000" cy="720000"/>
      </dsp:txXfrm>
    </dsp:sp>
    <dsp:sp modelId="{77339DF6-D304-4E6B-AEA7-49C1B3DA6290}">
      <dsp:nvSpPr>
        <dsp:cNvPr id="0" name=""/>
        <dsp:cNvSpPr/>
      </dsp:nvSpPr>
      <dsp:spPr>
        <a:xfrm>
          <a:off x="7029914" y="39503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34FD50-9BBF-4B14-BE55-A2391386943D}">
      <dsp:nvSpPr>
        <dsp:cNvPr id="0" name=""/>
        <dsp:cNvSpPr/>
      </dsp:nvSpPr>
      <dsp:spPr>
        <a:xfrm>
          <a:off x="5841914" y="280926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Restraints and Seclusions are prohibited and should be reported and investigated immediately</a:t>
          </a:r>
          <a:endParaRPr lang="en-US" sz="1600" kern="1200" dirty="0"/>
        </a:p>
      </dsp:txBody>
      <dsp:txXfrm>
        <a:off x="5841914" y="2809263"/>
        <a:ext cx="43200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E31F5-2BC3-483C-AD43-C3CCD376B15C}">
      <dsp:nvSpPr>
        <dsp:cNvPr id="0" name=""/>
        <dsp:cNvSpPr/>
      </dsp:nvSpPr>
      <dsp:spPr>
        <a:xfrm>
          <a:off x="0" y="4823550"/>
          <a:ext cx="1564221" cy="79134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47" tIns="99568" rIns="1112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RECOMMEND AND IMPLEMENT</a:t>
          </a:r>
        </a:p>
      </dsp:txBody>
      <dsp:txXfrm>
        <a:off x="0" y="4823550"/>
        <a:ext cx="1564221" cy="791343"/>
      </dsp:txXfrm>
    </dsp:sp>
    <dsp:sp modelId="{0CADCAD4-18E3-4331-94E9-32D61653218E}">
      <dsp:nvSpPr>
        <dsp:cNvPr id="0" name=""/>
        <dsp:cNvSpPr/>
      </dsp:nvSpPr>
      <dsp:spPr>
        <a:xfrm>
          <a:off x="1564221" y="4823550"/>
          <a:ext cx="4692665" cy="79134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89" tIns="177800" rIns="95189" bIns="177800" numCol="1" spcCol="1270" anchor="ctr" anchorCtr="0">
          <a:noAutofit/>
        </a:bodyPr>
        <a:lstStyle/>
        <a:p>
          <a:pPr marL="0" lvl="0" indent="0" algn="l" defTabSz="622300">
            <a:lnSpc>
              <a:spcPct val="90000"/>
            </a:lnSpc>
            <a:spcBef>
              <a:spcPct val="0"/>
            </a:spcBef>
            <a:spcAft>
              <a:spcPct val="35000"/>
            </a:spcAft>
            <a:buNone/>
          </a:pPr>
          <a:r>
            <a:rPr lang="en-US" sz="1400" kern="1200" dirty="0"/>
            <a:t>Solutions</a:t>
          </a:r>
        </a:p>
      </dsp:txBody>
      <dsp:txXfrm>
        <a:off x="1564221" y="4823550"/>
        <a:ext cx="4692665" cy="791343"/>
      </dsp:txXfrm>
    </dsp:sp>
    <dsp:sp modelId="{0E32F707-B7B4-41C6-B036-06A84EB8022B}">
      <dsp:nvSpPr>
        <dsp:cNvPr id="0" name=""/>
        <dsp:cNvSpPr/>
      </dsp:nvSpPr>
      <dsp:spPr>
        <a:xfrm rot="10800000">
          <a:off x="0" y="3618334"/>
          <a:ext cx="1564221" cy="1217086"/>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47" tIns="99568" rIns="1112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ANALYZE</a:t>
          </a:r>
        </a:p>
      </dsp:txBody>
      <dsp:txXfrm rot="-10800000">
        <a:off x="0" y="3618334"/>
        <a:ext cx="1564221" cy="791106"/>
      </dsp:txXfrm>
    </dsp:sp>
    <dsp:sp modelId="{2EC52C28-E10F-4130-B2C9-3AA62D2A4115}">
      <dsp:nvSpPr>
        <dsp:cNvPr id="0" name=""/>
        <dsp:cNvSpPr/>
      </dsp:nvSpPr>
      <dsp:spPr>
        <a:xfrm>
          <a:off x="1564221" y="3618334"/>
          <a:ext cx="4692665" cy="791106"/>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89" tIns="177800" rIns="95189" bIns="177800" numCol="1" spcCol="1270" anchor="ctr" anchorCtr="0">
          <a:noAutofit/>
        </a:bodyPr>
        <a:lstStyle/>
        <a:p>
          <a:pPr marL="0" lvl="0" indent="0" algn="l" defTabSz="622300">
            <a:lnSpc>
              <a:spcPct val="90000"/>
            </a:lnSpc>
            <a:spcBef>
              <a:spcPct val="0"/>
            </a:spcBef>
            <a:spcAft>
              <a:spcPct val="35000"/>
            </a:spcAft>
            <a:buNone/>
          </a:pPr>
          <a:r>
            <a:rPr lang="en-US" sz="1400" kern="1200" dirty="0"/>
            <a:t>Root cause(s)</a:t>
          </a:r>
        </a:p>
      </dsp:txBody>
      <dsp:txXfrm>
        <a:off x="1564221" y="3618334"/>
        <a:ext cx="4692665" cy="791106"/>
      </dsp:txXfrm>
    </dsp:sp>
    <dsp:sp modelId="{318B02B7-9C7A-430E-8B7C-D9AD42F76019}">
      <dsp:nvSpPr>
        <dsp:cNvPr id="0" name=""/>
        <dsp:cNvSpPr/>
      </dsp:nvSpPr>
      <dsp:spPr>
        <a:xfrm rot="10800000">
          <a:off x="0" y="2413118"/>
          <a:ext cx="1564221" cy="1217086"/>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47" tIns="99568" rIns="1112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IDENTIFY</a:t>
          </a:r>
        </a:p>
      </dsp:txBody>
      <dsp:txXfrm rot="-10800000">
        <a:off x="0" y="2413118"/>
        <a:ext cx="1564221" cy="791106"/>
      </dsp:txXfrm>
    </dsp:sp>
    <dsp:sp modelId="{288495E2-662A-4FDD-A9B0-045326FA86CF}">
      <dsp:nvSpPr>
        <dsp:cNvPr id="0" name=""/>
        <dsp:cNvSpPr/>
      </dsp:nvSpPr>
      <dsp:spPr>
        <a:xfrm>
          <a:off x="1564221" y="2413118"/>
          <a:ext cx="4692665" cy="79110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89" tIns="177800" rIns="95189" bIns="177800" numCol="1" spcCol="1270" anchor="ctr" anchorCtr="0">
          <a:noAutofit/>
        </a:bodyPr>
        <a:lstStyle/>
        <a:p>
          <a:pPr marL="0" lvl="0" indent="0" algn="l" defTabSz="622300">
            <a:lnSpc>
              <a:spcPct val="90000"/>
            </a:lnSpc>
            <a:spcBef>
              <a:spcPct val="0"/>
            </a:spcBef>
            <a:spcAft>
              <a:spcPct val="35000"/>
            </a:spcAft>
            <a:buNone/>
          </a:pPr>
          <a:r>
            <a:rPr lang="en-US" sz="1400" kern="1200" dirty="0"/>
            <a:t>Possible causal factors</a:t>
          </a:r>
        </a:p>
      </dsp:txBody>
      <dsp:txXfrm>
        <a:off x="1564221" y="2413118"/>
        <a:ext cx="4692665" cy="791106"/>
      </dsp:txXfrm>
    </dsp:sp>
    <dsp:sp modelId="{6E9F5A11-9AF4-41A5-9858-E50877557D80}">
      <dsp:nvSpPr>
        <dsp:cNvPr id="0" name=""/>
        <dsp:cNvSpPr/>
      </dsp:nvSpPr>
      <dsp:spPr>
        <a:xfrm rot="10800000">
          <a:off x="0" y="1207901"/>
          <a:ext cx="1564221" cy="1217086"/>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47" tIns="99568" rIns="1112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COLLECT</a:t>
          </a:r>
        </a:p>
      </dsp:txBody>
      <dsp:txXfrm rot="-10800000">
        <a:off x="0" y="1207901"/>
        <a:ext cx="1564221" cy="791106"/>
      </dsp:txXfrm>
    </dsp:sp>
    <dsp:sp modelId="{F88D6B75-8501-4D78-B55B-85FF7A856F4F}">
      <dsp:nvSpPr>
        <dsp:cNvPr id="0" name=""/>
        <dsp:cNvSpPr/>
      </dsp:nvSpPr>
      <dsp:spPr>
        <a:xfrm>
          <a:off x="1564221" y="1207901"/>
          <a:ext cx="4692665" cy="791106"/>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89" tIns="177800" rIns="95189" bIns="177800" numCol="1" spcCol="1270" anchor="ctr" anchorCtr="0">
          <a:noAutofit/>
        </a:bodyPr>
        <a:lstStyle/>
        <a:p>
          <a:pPr marL="0" lvl="0" indent="0" algn="l" defTabSz="622300">
            <a:lnSpc>
              <a:spcPct val="90000"/>
            </a:lnSpc>
            <a:spcBef>
              <a:spcPct val="0"/>
            </a:spcBef>
            <a:spcAft>
              <a:spcPct val="35000"/>
            </a:spcAft>
            <a:buNone/>
          </a:pPr>
          <a:r>
            <a:rPr lang="en-US" sz="1400" kern="1200" dirty="0"/>
            <a:t>Data</a:t>
          </a:r>
        </a:p>
      </dsp:txBody>
      <dsp:txXfrm>
        <a:off x="1564221" y="1207901"/>
        <a:ext cx="4692665" cy="791106"/>
      </dsp:txXfrm>
    </dsp:sp>
    <dsp:sp modelId="{280DB969-0AF1-4D30-8469-F2690E4D57EC}">
      <dsp:nvSpPr>
        <dsp:cNvPr id="0" name=""/>
        <dsp:cNvSpPr/>
      </dsp:nvSpPr>
      <dsp:spPr>
        <a:xfrm rot="10800000">
          <a:off x="0" y="2685"/>
          <a:ext cx="1564221" cy="1217086"/>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47" tIns="99568" rIns="111247" bIns="99568" numCol="1" spcCol="1270" anchor="ctr" anchorCtr="0">
          <a:noAutofit/>
        </a:bodyPr>
        <a:lstStyle/>
        <a:p>
          <a:pPr marL="0" lvl="0" indent="0" algn="ctr" defTabSz="622300">
            <a:lnSpc>
              <a:spcPct val="90000"/>
            </a:lnSpc>
            <a:spcBef>
              <a:spcPct val="0"/>
            </a:spcBef>
            <a:spcAft>
              <a:spcPct val="35000"/>
            </a:spcAft>
            <a:buNone/>
          </a:pPr>
          <a:r>
            <a:rPr lang="en-US" sz="1400" kern="1200" dirty="0"/>
            <a:t>DEFINE</a:t>
          </a:r>
        </a:p>
      </dsp:txBody>
      <dsp:txXfrm rot="-10800000">
        <a:off x="0" y="2685"/>
        <a:ext cx="1564221" cy="791106"/>
      </dsp:txXfrm>
    </dsp:sp>
    <dsp:sp modelId="{F89257C3-A062-4770-BC76-0ED046258579}">
      <dsp:nvSpPr>
        <dsp:cNvPr id="0" name=""/>
        <dsp:cNvSpPr/>
      </dsp:nvSpPr>
      <dsp:spPr>
        <a:xfrm>
          <a:off x="1564221" y="0"/>
          <a:ext cx="4692665" cy="79110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89" tIns="177800" rIns="95189" bIns="177800" numCol="1" spcCol="1270" anchor="ctr" anchorCtr="0">
          <a:noAutofit/>
        </a:bodyPr>
        <a:lstStyle/>
        <a:p>
          <a:pPr marL="0" lvl="0" indent="0" algn="l" defTabSz="622300">
            <a:lnSpc>
              <a:spcPct val="90000"/>
            </a:lnSpc>
            <a:spcBef>
              <a:spcPct val="0"/>
            </a:spcBef>
            <a:spcAft>
              <a:spcPct val="35000"/>
            </a:spcAft>
            <a:buNone/>
          </a:pPr>
          <a:r>
            <a:rPr lang="en-US" sz="1400" kern="1200" dirty="0"/>
            <a:t>The problem</a:t>
          </a:r>
        </a:p>
      </dsp:txBody>
      <dsp:txXfrm>
        <a:off x="1564221" y="0"/>
        <a:ext cx="4692665" cy="7911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E1126-D853-47F5-B84A-7CA1F720EE3A}">
      <dsp:nvSpPr>
        <dsp:cNvPr id="0" name=""/>
        <dsp:cNvSpPr/>
      </dsp:nvSpPr>
      <dsp:spPr>
        <a:xfrm>
          <a:off x="2933119" y="689329"/>
          <a:ext cx="529253" cy="91440"/>
        </a:xfrm>
        <a:custGeom>
          <a:avLst/>
          <a:gdLst/>
          <a:ahLst/>
          <a:cxnLst/>
          <a:rect l="0" t="0" r="0" b="0"/>
          <a:pathLst>
            <a:path>
              <a:moveTo>
                <a:pt x="0" y="45720"/>
              </a:moveTo>
              <a:lnTo>
                <a:pt x="52925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83750" y="732250"/>
        <a:ext cx="27992" cy="5598"/>
      </dsp:txXfrm>
    </dsp:sp>
    <dsp:sp modelId="{E882062C-749F-4424-9182-BE128C2C2A67}">
      <dsp:nvSpPr>
        <dsp:cNvPr id="0" name=""/>
        <dsp:cNvSpPr/>
      </dsp:nvSpPr>
      <dsp:spPr>
        <a:xfrm>
          <a:off x="500771" y="4805"/>
          <a:ext cx="2434147" cy="146048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Is the participant in a safe environment?</a:t>
          </a:r>
        </a:p>
      </dsp:txBody>
      <dsp:txXfrm>
        <a:off x="500771" y="4805"/>
        <a:ext cx="2434147" cy="1460488"/>
      </dsp:txXfrm>
    </dsp:sp>
    <dsp:sp modelId="{E6D7F44D-189B-4110-A929-704201F83809}">
      <dsp:nvSpPr>
        <dsp:cNvPr id="0" name=""/>
        <dsp:cNvSpPr/>
      </dsp:nvSpPr>
      <dsp:spPr>
        <a:xfrm>
          <a:off x="5927121" y="689329"/>
          <a:ext cx="529253" cy="91440"/>
        </a:xfrm>
        <a:custGeom>
          <a:avLst/>
          <a:gdLst/>
          <a:ahLst/>
          <a:cxnLst/>
          <a:rect l="0" t="0" r="0" b="0"/>
          <a:pathLst>
            <a:path>
              <a:moveTo>
                <a:pt x="0" y="45720"/>
              </a:moveTo>
              <a:lnTo>
                <a:pt x="52925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7752" y="732250"/>
        <a:ext cx="27992" cy="5598"/>
      </dsp:txXfrm>
    </dsp:sp>
    <dsp:sp modelId="{E04C859E-0741-4746-BC07-7CA261560AD8}">
      <dsp:nvSpPr>
        <dsp:cNvPr id="0" name=""/>
        <dsp:cNvSpPr/>
      </dsp:nvSpPr>
      <dsp:spPr>
        <a:xfrm>
          <a:off x="3494773" y="4805"/>
          <a:ext cx="2434147" cy="146048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Is there a need for a team meeting?</a:t>
          </a:r>
        </a:p>
      </dsp:txBody>
      <dsp:txXfrm>
        <a:off x="3494773" y="4805"/>
        <a:ext cx="2434147" cy="1460488"/>
      </dsp:txXfrm>
    </dsp:sp>
    <dsp:sp modelId="{A207D4FA-CEE7-42B5-B4E8-81B074BE6635}">
      <dsp:nvSpPr>
        <dsp:cNvPr id="0" name=""/>
        <dsp:cNvSpPr/>
      </dsp:nvSpPr>
      <dsp:spPr>
        <a:xfrm>
          <a:off x="1717845" y="1463493"/>
          <a:ext cx="5988003" cy="529253"/>
        </a:xfrm>
        <a:custGeom>
          <a:avLst/>
          <a:gdLst/>
          <a:ahLst/>
          <a:cxnLst/>
          <a:rect l="0" t="0" r="0" b="0"/>
          <a:pathLst>
            <a:path>
              <a:moveTo>
                <a:pt x="5988003" y="0"/>
              </a:moveTo>
              <a:lnTo>
                <a:pt x="5988003" y="281726"/>
              </a:lnTo>
              <a:lnTo>
                <a:pt x="0" y="281726"/>
              </a:lnTo>
              <a:lnTo>
                <a:pt x="0" y="52925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61494" y="1725321"/>
        <a:ext cx="300705" cy="5598"/>
      </dsp:txXfrm>
    </dsp:sp>
    <dsp:sp modelId="{2DD94AB8-7B43-4707-B0C7-6DD27EE3950E}">
      <dsp:nvSpPr>
        <dsp:cNvPr id="0" name=""/>
        <dsp:cNvSpPr/>
      </dsp:nvSpPr>
      <dsp:spPr>
        <a:xfrm>
          <a:off x="6488775" y="4805"/>
          <a:ext cx="2434147" cy="146048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Was the incident preventable?  </a:t>
          </a:r>
        </a:p>
      </dsp:txBody>
      <dsp:txXfrm>
        <a:off x="6488775" y="4805"/>
        <a:ext cx="2434147" cy="1460488"/>
      </dsp:txXfrm>
    </dsp:sp>
    <dsp:sp modelId="{1B15033F-04DE-454E-816E-E987AF76D2C0}">
      <dsp:nvSpPr>
        <dsp:cNvPr id="0" name=""/>
        <dsp:cNvSpPr/>
      </dsp:nvSpPr>
      <dsp:spPr>
        <a:xfrm>
          <a:off x="2933119" y="2709672"/>
          <a:ext cx="529253" cy="91440"/>
        </a:xfrm>
        <a:custGeom>
          <a:avLst/>
          <a:gdLst/>
          <a:ahLst/>
          <a:cxnLst/>
          <a:rect l="0" t="0" r="0" b="0"/>
          <a:pathLst>
            <a:path>
              <a:moveTo>
                <a:pt x="0" y="45720"/>
              </a:moveTo>
              <a:lnTo>
                <a:pt x="52925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83750" y="2752592"/>
        <a:ext cx="27992" cy="5598"/>
      </dsp:txXfrm>
    </dsp:sp>
    <dsp:sp modelId="{2A2EAFDB-2D09-4A98-855F-02AC4E2C62C9}">
      <dsp:nvSpPr>
        <dsp:cNvPr id="0" name=""/>
        <dsp:cNvSpPr/>
      </dsp:nvSpPr>
      <dsp:spPr>
        <a:xfrm>
          <a:off x="500771" y="2025147"/>
          <a:ext cx="2434147" cy="1460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Are there unmet needs? Are actions being taken?</a:t>
          </a:r>
        </a:p>
      </dsp:txBody>
      <dsp:txXfrm>
        <a:off x="500771" y="2025147"/>
        <a:ext cx="2434147" cy="1460488"/>
      </dsp:txXfrm>
    </dsp:sp>
    <dsp:sp modelId="{1712BE69-8F1C-4B20-A511-C865C4226B99}">
      <dsp:nvSpPr>
        <dsp:cNvPr id="0" name=""/>
        <dsp:cNvSpPr/>
      </dsp:nvSpPr>
      <dsp:spPr>
        <a:xfrm>
          <a:off x="5927121" y="2709672"/>
          <a:ext cx="529253" cy="91440"/>
        </a:xfrm>
        <a:custGeom>
          <a:avLst/>
          <a:gdLst/>
          <a:ahLst/>
          <a:cxnLst/>
          <a:rect l="0" t="0" r="0" b="0"/>
          <a:pathLst>
            <a:path>
              <a:moveTo>
                <a:pt x="0" y="45720"/>
              </a:moveTo>
              <a:lnTo>
                <a:pt x="52925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7752" y="2752592"/>
        <a:ext cx="27992" cy="5598"/>
      </dsp:txXfrm>
    </dsp:sp>
    <dsp:sp modelId="{FBCB3B04-3D7C-4A8E-8806-FCA5E9395721}">
      <dsp:nvSpPr>
        <dsp:cNvPr id="0" name=""/>
        <dsp:cNvSpPr/>
      </dsp:nvSpPr>
      <dsp:spPr>
        <a:xfrm>
          <a:off x="3494773" y="2025147"/>
          <a:ext cx="2434147" cy="146048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Was abuse, neglect or exploitation discovered and reported? </a:t>
          </a:r>
        </a:p>
      </dsp:txBody>
      <dsp:txXfrm>
        <a:off x="3494773" y="2025147"/>
        <a:ext cx="2434147" cy="1460488"/>
      </dsp:txXfrm>
    </dsp:sp>
    <dsp:sp modelId="{5310F1D0-4CC6-41B7-A82E-391738AEB322}">
      <dsp:nvSpPr>
        <dsp:cNvPr id="0" name=""/>
        <dsp:cNvSpPr/>
      </dsp:nvSpPr>
      <dsp:spPr>
        <a:xfrm>
          <a:off x="1717845" y="3483836"/>
          <a:ext cx="5988003" cy="529253"/>
        </a:xfrm>
        <a:custGeom>
          <a:avLst/>
          <a:gdLst/>
          <a:ahLst/>
          <a:cxnLst/>
          <a:rect l="0" t="0" r="0" b="0"/>
          <a:pathLst>
            <a:path>
              <a:moveTo>
                <a:pt x="5988003" y="0"/>
              </a:moveTo>
              <a:lnTo>
                <a:pt x="5988003" y="281726"/>
              </a:lnTo>
              <a:lnTo>
                <a:pt x="0" y="281726"/>
              </a:lnTo>
              <a:lnTo>
                <a:pt x="0" y="52925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61494" y="3745664"/>
        <a:ext cx="300705" cy="5598"/>
      </dsp:txXfrm>
    </dsp:sp>
    <dsp:sp modelId="{1BF0827E-7A45-4A19-B18D-D300A0821FE7}">
      <dsp:nvSpPr>
        <dsp:cNvPr id="0" name=""/>
        <dsp:cNvSpPr/>
      </dsp:nvSpPr>
      <dsp:spPr>
        <a:xfrm>
          <a:off x="6488775" y="2025147"/>
          <a:ext cx="2434147" cy="146048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Was fraud discovered and reported? </a:t>
          </a:r>
        </a:p>
      </dsp:txBody>
      <dsp:txXfrm>
        <a:off x="6488775" y="2025147"/>
        <a:ext cx="2434147" cy="1460488"/>
      </dsp:txXfrm>
    </dsp:sp>
    <dsp:sp modelId="{DA496E3C-723B-4B33-8E75-5CB75DCBCB24}">
      <dsp:nvSpPr>
        <dsp:cNvPr id="0" name=""/>
        <dsp:cNvSpPr/>
      </dsp:nvSpPr>
      <dsp:spPr>
        <a:xfrm>
          <a:off x="2933119" y="4730014"/>
          <a:ext cx="529253" cy="91440"/>
        </a:xfrm>
        <a:custGeom>
          <a:avLst/>
          <a:gdLst/>
          <a:ahLst/>
          <a:cxnLst/>
          <a:rect l="0" t="0" r="0" b="0"/>
          <a:pathLst>
            <a:path>
              <a:moveTo>
                <a:pt x="0" y="45720"/>
              </a:moveTo>
              <a:lnTo>
                <a:pt x="52925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83750" y="4772935"/>
        <a:ext cx="27992" cy="5598"/>
      </dsp:txXfrm>
    </dsp:sp>
    <dsp:sp modelId="{BFC6CA76-CA06-4F5E-A09F-D22C8300963A}">
      <dsp:nvSpPr>
        <dsp:cNvPr id="0" name=""/>
        <dsp:cNvSpPr/>
      </dsp:nvSpPr>
      <dsp:spPr>
        <a:xfrm>
          <a:off x="500771" y="4045490"/>
          <a:ext cx="2434147" cy="146048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622300">
            <a:lnSpc>
              <a:spcPct val="90000"/>
            </a:lnSpc>
            <a:spcBef>
              <a:spcPct val="0"/>
            </a:spcBef>
            <a:spcAft>
              <a:spcPct val="35000"/>
            </a:spcAft>
            <a:buNone/>
          </a:pPr>
          <a:r>
            <a:rPr lang="en-US" sz="1400" b="1" kern="1200" dirty="0"/>
            <a:t>Is the participant still in the hospital?  Have the inability to access services screens been completed in Medicaid Waiver Management Application (MWMA)? </a:t>
          </a:r>
        </a:p>
      </dsp:txBody>
      <dsp:txXfrm>
        <a:off x="500771" y="4045490"/>
        <a:ext cx="2434147" cy="1460488"/>
      </dsp:txXfrm>
    </dsp:sp>
    <dsp:sp modelId="{178917AB-DE80-41F6-B137-682055836B00}">
      <dsp:nvSpPr>
        <dsp:cNvPr id="0" name=""/>
        <dsp:cNvSpPr/>
      </dsp:nvSpPr>
      <dsp:spPr>
        <a:xfrm>
          <a:off x="5927121" y="4730014"/>
          <a:ext cx="529253" cy="91440"/>
        </a:xfrm>
        <a:custGeom>
          <a:avLst/>
          <a:gdLst/>
          <a:ahLst/>
          <a:cxnLst/>
          <a:rect l="0" t="0" r="0" b="0"/>
          <a:pathLst>
            <a:path>
              <a:moveTo>
                <a:pt x="0" y="45720"/>
              </a:moveTo>
              <a:lnTo>
                <a:pt x="52925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77752" y="4772935"/>
        <a:ext cx="27992" cy="5598"/>
      </dsp:txXfrm>
    </dsp:sp>
    <dsp:sp modelId="{8A81AEFE-17BA-4D60-95C1-84EDB1EB33E0}">
      <dsp:nvSpPr>
        <dsp:cNvPr id="0" name=""/>
        <dsp:cNvSpPr/>
      </dsp:nvSpPr>
      <dsp:spPr>
        <a:xfrm>
          <a:off x="3494773" y="4045490"/>
          <a:ext cx="2434147" cy="146048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Have services resumed?</a:t>
          </a:r>
        </a:p>
      </dsp:txBody>
      <dsp:txXfrm>
        <a:off x="3494773" y="4045490"/>
        <a:ext cx="2434147" cy="1460488"/>
      </dsp:txXfrm>
    </dsp:sp>
    <dsp:sp modelId="{AF306A8D-D126-49F7-943A-C0028570F1C4}">
      <dsp:nvSpPr>
        <dsp:cNvPr id="0" name=""/>
        <dsp:cNvSpPr/>
      </dsp:nvSpPr>
      <dsp:spPr>
        <a:xfrm>
          <a:off x="6488775" y="4045490"/>
          <a:ext cx="2434147" cy="1460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275" tIns="125200" rIns="119275" bIns="125200" numCol="1" spcCol="1270" anchor="ctr" anchorCtr="0">
          <a:noAutofit/>
        </a:bodyPr>
        <a:lstStyle/>
        <a:p>
          <a:pPr marL="0" lvl="0" indent="0" algn="ctr" defTabSz="711200">
            <a:lnSpc>
              <a:spcPct val="90000"/>
            </a:lnSpc>
            <a:spcBef>
              <a:spcPct val="0"/>
            </a:spcBef>
            <a:spcAft>
              <a:spcPct val="35000"/>
            </a:spcAft>
            <a:buNone/>
          </a:pPr>
          <a:r>
            <a:rPr lang="en-US" sz="1600" b="1" kern="1200" dirty="0"/>
            <a:t>If the participant passed away, is the death certificate or obituary uploaded in documents?  </a:t>
          </a:r>
        </a:p>
      </dsp:txBody>
      <dsp:txXfrm>
        <a:off x="6488775" y="4045490"/>
        <a:ext cx="2434147" cy="14604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D7E6-5C2B-491B-9025-A0D6B7992666}">
      <dsp:nvSpPr>
        <dsp:cNvPr id="0" name=""/>
        <dsp:cNvSpPr/>
      </dsp:nvSpPr>
      <dsp:spPr>
        <a:xfrm>
          <a:off x="3553920" y="645861"/>
          <a:ext cx="497009" cy="91440"/>
        </a:xfrm>
        <a:custGeom>
          <a:avLst/>
          <a:gdLst/>
          <a:ahLst/>
          <a:cxnLst/>
          <a:rect l="0" t="0" r="0" b="0"/>
          <a:pathLst>
            <a:path>
              <a:moveTo>
                <a:pt x="0" y="45720"/>
              </a:moveTo>
              <a:lnTo>
                <a:pt x="49700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89234" y="688943"/>
        <a:ext cx="26380" cy="5276"/>
      </dsp:txXfrm>
    </dsp:sp>
    <dsp:sp modelId="{2C22BC40-C84A-4046-89F6-E03AAC61D2D7}">
      <dsp:nvSpPr>
        <dsp:cNvPr id="0" name=""/>
        <dsp:cNvSpPr/>
      </dsp:nvSpPr>
      <dsp:spPr>
        <a:xfrm>
          <a:off x="1261767" y="3395"/>
          <a:ext cx="2293953" cy="137637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406" tIns="117989" rIns="112406" bIns="117989" numCol="1" spcCol="1270" anchor="ctr" anchorCtr="0">
          <a:noAutofit/>
        </a:bodyPr>
        <a:lstStyle/>
        <a:p>
          <a:pPr marL="0" lvl="0" indent="0" algn="ctr" defTabSz="844550">
            <a:lnSpc>
              <a:spcPct val="90000"/>
            </a:lnSpc>
            <a:spcBef>
              <a:spcPct val="0"/>
            </a:spcBef>
            <a:spcAft>
              <a:spcPct val="35000"/>
            </a:spcAft>
            <a:buNone/>
          </a:pPr>
          <a:r>
            <a:rPr lang="en-US" sz="1900" kern="1200" dirty="0"/>
            <a:t>Has there been a change in medication? Is there a new diagnosis?</a:t>
          </a:r>
        </a:p>
      </dsp:txBody>
      <dsp:txXfrm>
        <a:off x="1261767" y="3395"/>
        <a:ext cx="2293953" cy="1376371"/>
      </dsp:txXfrm>
    </dsp:sp>
    <dsp:sp modelId="{DA5BF4BD-9B30-4097-AD96-90B5A9AD7B7D}">
      <dsp:nvSpPr>
        <dsp:cNvPr id="0" name=""/>
        <dsp:cNvSpPr/>
      </dsp:nvSpPr>
      <dsp:spPr>
        <a:xfrm>
          <a:off x="2408743" y="1377967"/>
          <a:ext cx="2821562" cy="497009"/>
        </a:xfrm>
        <a:custGeom>
          <a:avLst/>
          <a:gdLst/>
          <a:ahLst/>
          <a:cxnLst/>
          <a:rect l="0" t="0" r="0" b="0"/>
          <a:pathLst>
            <a:path>
              <a:moveTo>
                <a:pt x="2821562" y="0"/>
              </a:moveTo>
              <a:lnTo>
                <a:pt x="2821562" y="265604"/>
              </a:lnTo>
              <a:lnTo>
                <a:pt x="0" y="265604"/>
              </a:lnTo>
              <a:lnTo>
                <a:pt x="0" y="49700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47763" y="1623833"/>
        <a:ext cx="143523" cy="5276"/>
      </dsp:txXfrm>
    </dsp:sp>
    <dsp:sp modelId="{4366773B-93DC-4D22-90C0-F0B7298E34E3}">
      <dsp:nvSpPr>
        <dsp:cNvPr id="0" name=""/>
        <dsp:cNvSpPr/>
      </dsp:nvSpPr>
      <dsp:spPr>
        <a:xfrm>
          <a:off x="4083329" y="3395"/>
          <a:ext cx="2293953" cy="137637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406" tIns="117989" rIns="112406" bIns="117989" numCol="1" spcCol="1270" anchor="ctr" anchorCtr="0">
          <a:noAutofit/>
        </a:bodyPr>
        <a:lstStyle/>
        <a:p>
          <a:pPr marL="0" lvl="0" indent="0" algn="ctr" defTabSz="844550">
            <a:lnSpc>
              <a:spcPct val="90000"/>
            </a:lnSpc>
            <a:spcBef>
              <a:spcPct val="0"/>
            </a:spcBef>
            <a:spcAft>
              <a:spcPct val="35000"/>
            </a:spcAft>
            <a:buNone/>
          </a:pPr>
          <a:r>
            <a:rPr lang="en-US" sz="1900" kern="1200" dirty="0"/>
            <a:t>Is there a pattern of emergency room visits?</a:t>
          </a:r>
        </a:p>
      </dsp:txBody>
      <dsp:txXfrm>
        <a:off x="4083329" y="3395"/>
        <a:ext cx="2293953" cy="1376371"/>
      </dsp:txXfrm>
    </dsp:sp>
    <dsp:sp modelId="{69989BB4-6FD8-4142-96BD-CA215F99F681}">
      <dsp:nvSpPr>
        <dsp:cNvPr id="0" name=""/>
        <dsp:cNvSpPr/>
      </dsp:nvSpPr>
      <dsp:spPr>
        <a:xfrm>
          <a:off x="3553920" y="2549842"/>
          <a:ext cx="497009" cy="91440"/>
        </a:xfrm>
        <a:custGeom>
          <a:avLst/>
          <a:gdLst/>
          <a:ahLst/>
          <a:cxnLst/>
          <a:rect l="0" t="0" r="0" b="0"/>
          <a:pathLst>
            <a:path>
              <a:moveTo>
                <a:pt x="0" y="45720"/>
              </a:moveTo>
              <a:lnTo>
                <a:pt x="49700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89234" y="2592924"/>
        <a:ext cx="26380" cy="5276"/>
      </dsp:txXfrm>
    </dsp:sp>
    <dsp:sp modelId="{AE92EDA7-4CD5-433E-839B-159673213DAA}">
      <dsp:nvSpPr>
        <dsp:cNvPr id="0" name=""/>
        <dsp:cNvSpPr/>
      </dsp:nvSpPr>
      <dsp:spPr>
        <a:xfrm>
          <a:off x="1261767" y="1907376"/>
          <a:ext cx="2293953" cy="137637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406" tIns="117989" rIns="112406" bIns="117989" numCol="1" spcCol="1270" anchor="ctr" anchorCtr="0">
          <a:noAutofit/>
        </a:bodyPr>
        <a:lstStyle/>
        <a:p>
          <a:pPr marL="0" lvl="0" indent="0" algn="ctr" defTabSz="844550">
            <a:lnSpc>
              <a:spcPct val="90000"/>
            </a:lnSpc>
            <a:spcBef>
              <a:spcPct val="0"/>
            </a:spcBef>
            <a:spcAft>
              <a:spcPct val="35000"/>
            </a:spcAft>
            <a:buNone/>
          </a:pPr>
          <a:r>
            <a:rPr lang="en-US" sz="1900" kern="1200" dirty="0"/>
            <a:t>Is the participant sent home without treatment</a:t>
          </a:r>
        </a:p>
      </dsp:txBody>
      <dsp:txXfrm>
        <a:off x="1261767" y="1907376"/>
        <a:ext cx="2293953" cy="1376371"/>
      </dsp:txXfrm>
    </dsp:sp>
    <dsp:sp modelId="{EB490018-717A-4DD6-8153-143A3EEDD3A7}">
      <dsp:nvSpPr>
        <dsp:cNvPr id="0" name=""/>
        <dsp:cNvSpPr/>
      </dsp:nvSpPr>
      <dsp:spPr>
        <a:xfrm>
          <a:off x="2408743" y="3281948"/>
          <a:ext cx="2821562" cy="497009"/>
        </a:xfrm>
        <a:custGeom>
          <a:avLst/>
          <a:gdLst/>
          <a:ahLst/>
          <a:cxnLst/>
          <a:rect l="0" t="0" r="0" b="0"/>
          <a:pathLst>
            <a:path>
              <a:moveTo>
                <a:pt x="2821562" y="0"/>
              </a:moveTo>
              <a:lnTo>
                <a:pt x="2821562" y="265604"/>
              </a:lnTo>
              <a:lnTo>
                <a:pt x="0" y="265604"/>
              </a:lnTo>
              <a:lnTo>
                <a:pt x="0" y="497009"/>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47763" y="3527814"/>
        <a:ext cx="143523" cy="5276"/>
      </dsp:txXfrm>
    </dsp:sp>
    <dsp:sp modelId="{FF53FA8C-2E26-4598-936A-D50422EE16F2}">
      <dsp:nvSpPr>
        <dsp:cNvPr id="0" name=""/>
        <dsp:cNvSpPr/>
      </dsp:nvSpPr>
      <dsp:spPr>
        <a:xfrm>
          <a:off x="4083329" y="1907376"/>
          <a:ext cx="2293953" cy="13763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406" tIns="117989" rIns="112406" bIns="117989" numCol="1" spcCol="1270" anchor="ctr" anchorCtr="0">
          <a:noAutofit/>
        </a:bodyPr>
        <a:lstStyle/>
        <a:p>
          <a:pPr marL="0" lvl="0" indent="0" algn="ctr" defTabSz="844550">
            <a:lnSpc>
              <a:spcPct val="90000"/>
            </a:lnSpc>
            <a:spcBef>
              <a:spcPct val="0"/>
            </a:spcBef>
            <a:spcAft>
              <a:spcPct val="35000"/>
            </a:spcAft>
            <a:buNone/>
          </a:pPr>
          <a:r>
            <a:rPr lang="en-US" sz="1900" kern="1200" dirty="0"/>
            <a:t>Has the participant had multiple hospitalizations?</a:t>
          </a:r>
        </a:p>
      </dsp:txBody>
      <dsp:txXfrm>
        <a:off x="4083329" y="1907376"/>
        <a:ext cx="2293953" cy="1376371"/>
      </dsp:txXfrm>
    </dsp:sp>
    <dsp:sp modelId="{BB8C63AC-E994-456E-9936-9D37FF8CC68B}">
      <dsp:nvSpPr>
        <dsp:cNvPr id="0" name=""/>
        <dsp:cNvSpPr/>
      </dsp:nvSpPr>
      <dsp:spPr>
        <a:xfrm>
          <a:off x="3553920" y="4453823"/>
          <a:ext cx="497009" cy="91440"/>
        </a:xfrm>
        <a:custGeom>
          <a:avLst/>
          <a:gdLst/>
          <a:ahLst/>
          <a:cxnLst/>
          <a:rect l="0" t="0" r="0" b="0"/>
          <a:pathLst>
            <a:path>
              <a:moveTo>
                <a:pt x="0" y="45720"/>
              </a:moveTo>
              <a:lnTo>
                <a:pt x="49700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89234" y="4496905"/>
        <a:ext cx="26380" cy="5276"/>
      </dsp:txXfrm>
    </dsp:sp>
    <dsp:sp modelId="{5BB4CE96-6348-4CB0-9CDF-3EA468D64E68}">
      <dsp:nvSpPr>
        <dsp:cNvPr id="0" name=""/>
        <dsp:cNvSpPr/>
      </dsp:nvSpPr>
      <dsp:spPr>
        <a:xfrm>
          <a:off x="1261767" y="3811357"/>
          <a:ext cx="2293953" cy="137637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406" tIns="117989" rIns="112406" bIns="117989" numCol="1" spcCol="1270" anchor="ctr" anchorCtr="0">
          <a:noAutofit/>
        </a:bodyPr>
        <a:lstStyle/>
        <a:p>
          <a:pPr marL="0" lvl="0" indent="0" algn="ctr" defTabSz="844550">
            <a:lnSpc>
              <a:spcPct val="90000"/>
            </a:lnSpc>
            <a:spcBef>
              <a:spcPct val="0"/>
            </a:spcBef>
            <a:spcAft>
              <a:spcPct val="35000"/>
            </a:spcAft>
            <a:buNone/>
          </a:pPr>
          <a:r>
            <a:rPr lang="en-US" sz="1900" kern="1200" dirty="0"/>
            <a:t>Has there been a consultation with the primary care physician?</a:t>
          </a:r>
        </a:p>
      </dsp:txBody>
      <dsp:txXfrm>
        <a:off x="1261767" y="3811357"/>
        <a:ext cx="2293953" cy="1376371"/>
      </dsp:txXfrm>
    </dsp:sp>
    <dsp:sp modelId="{24828F70-F29C-41FB-B01D-AB979ABF6478}">
      <dsp:nvSpPr>
        <dsp:cNvPr id="0" name=""/>
        <dsp:cNvSpPr/>
      </dsp:nvSpPr>
      <dsp:spPr>
        <a:xfrm>
          <a:off x="4083329" y="3811357"/>
          <a:ext cx="2293953" cy="137637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2406" tIns="117989" rIns="112406" bIns="117989" numCol="1" spcCol="1270" anchor="ctr" anchorCtr="0">
          <a:noAutofit/>
        </a:bodyPr>
        <a:lstStyle/>
        <a:p>
          <a:pPr marL="0" lvl="0" indent="0" algn="ctr" defTabSz="844550">
            <a:lnSpc>
              <a:spcPct val="90000"/>
            </a:lnSpc>
            <a:spcBef>
              <a:spcPct val="0"/>
            </a:spcBef>
            <a:spcAft>
              <a:spcPct val="35000"/>
            </a:spcAft>
            <a:buNone/>
          </a:pPr>
          <a:r>
            <a:rPr lang="en-US" sz="1900" kern="1200" dirty="0"/>
            <a:t>What supports or interventions would help in these situations?</a:t>
          </a:r>
        </a:p>
      </dsp:txBody>
      <dsp:txXfrm>
        <a:off x="4083329" y="3811357"/>
        <a:ext cx="2293953" cy="13763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A5E00-3360-46D7-9D65-037A2821F417}">
      <dsp:nvSpPr>
        <dsp:cNvPr id="0" name=""/>
        <dsp:cNvSpPr/>
      </dsp:nvSpPr>
      <dsp:spPr>
        <a:xfrm>
          <a:off x="0" y="315141"/>
          <a:ext cx="10587182"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4213B-8465-42B4-95FB-99582CFA9E5A}">
      <dsp:nvSpPr>
        <dsp:cNvPr id="0" name=""/>
        <dsp:cNvSpPr/>
      </dsp:nvSpPr>
      <dsp:spPr>
        <a:xfrm>
          <a:off x="529359" y="34701"/>
          <a:ext cx="7411027" cy="560880"/>
        </a:xfrm>
        <a:prstGeom prst="round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19" tIns="0" rIns="280119" bIns="0" numCol="1" spcCol="1270" anchor="ctr" anchorCtr="0">
          <a:noAutofit/>
        </a:bodyPr>
        <a:lstStyle/>
        <a:p>
          <a:pPr marL="0" lvl="0" indent="0" algn="l" defTabSz="844550">
            <a:lnSpc>
              <a:spcPct val="100000"/>
            </a:lnSpc>
            <a:spcBef>
              <a:spcPct val="0"/>
            </a:spcBef>
            <a:spcAft>
              <a:spcPct val="35000"/>
            </a:spcAft>
            <a:buNone/>
          </a:pPr>
          <a:r>
            <a:rPr lang="en-US" sz="1900" kern="1200" dirty="0"/>
            <a:t>Continuous Quality Improvement</a:t>
          </a:r>
        </a:p>
      </dsp:txBody>
      <dsp:txXfrm>
        <a:off x="556739" y="62081"/>
        <a:ext cx="7356267" cy="506120"/>
      </dsp:txXfrm>
    </dsp:sp>
    <dsp:sp modelId="{B3FD2633-AD1C-4F77-80B8-5F86AD373716}">
      <dsp:nvSpPr>
        <dsp:cNvPr id="0" name=""/>
        <dsp:cNvSpPr/>
      </dsp:nvSpPr>
      <dsp:spPr>
        <a:xfrm>
          <a:off x="0" y="1176981"/>
          <a:ext cx="10587182"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074B18-9EFA-4180-9846-40B810088461}">
      <dsp:nvSpPr>
        <dsp:cNvPr id="0" name=""/>
        <dsp:cNvSpPr/>
      </dsp:nvSpPr>
      <dsp:spPr>
        <a:xfrm>
          <a:off x="529359" y="896541"/>
          <a:ext cx="7411027" cy="560880"/>
        </a:xfrm>
        <a:prstGeom prst="round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19" tIns="0" rIns="280119" bIns="0" numCol="1" spcCol="1270" anchor="ctr" anchorCtr="0">
          <a:noAutofit/>
        </a:bodyPr>
        <a:lstStyle/>
        <a:p>
          <a:pPr marL="0" lvl="0" indent="0" algn="l" defTabSz="844550">
            <a:lnSpc>
              <a:spcPct val="100000"/>
            </a:lnSpc>
            <a:spcBef>
              <a:spcPct val="0"/>
            </a:spcBef>
            <a:spcAft>
              <a:spcPct val="35000"/>
            </a:spcAft>
            <a:buNone/>
          </a:pPr>
          <a:r>
            <a:rPr lang="en-US" sz="1900" kern="1200" dirty="0"/>
            <a:t>Monitoring </a:t>
          </a:r>
        </a:p>
      </dsp:txBody>
      <dsp:txXfrm>
        <a:off x="556739" y="923921"/>
        <a:ext cx="7356267" cy="506120"/>
      </dsp:txXfrm>
    </dsp:sp>
    <dsp:sp modelId="{5D13F97B-71AF-4C6C-A81C-436417147CBA}">
      <dsp:nvSpPr>
        <dsp:cNvPr id="0" name=""/>
        <dsp:cNvSpPr/>
      </dsp:nvSpPr>
      <dsp:spPr>
        <a:xfrm>
          <a:off x="0" y="2038821"/>
          <a:ext cx="10587182"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73520-B467-468F-A170-87F657217FFD}">
      <dsp:nvSpPr>
        <dsp:cNvPr id="0" name=""/>
        <dsp:cNvSpPr/>
      </dsp:nvSpPr>
      <dsp:spPr>
        <a:xfrm>
          <a:off x="529359" y="1758381"/>
          <a:ext cx="7411027" cy="560880"/>
        </a:xfrm>
        <a:prstGeom prst="round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19" tIns="0" rIns="280119" bIns="0" numCol="1" spcCol="1270" anchor="ctr" anchorCtr="0">
          <a:noAutofit/>
        </a:bodyPr>
        <a:lstStyle/>
        <a:p>
          <a:pPr marL="0" lvl="0" indent="0" algn="l" defTabSz="844550">
            <a:lnSpc>
              <a:spcPct val="100000"/>
            </a:lnSpc>
            <a:spcBef>
              <a:spcPct val="0"/>
            </a:spcBef>
            <a:spcAft>
              <a:spcPct val="35000"/>
            </a:spcAft>
            <a:buNone/>
          </a:pPr>
          <a:r>
            <a:rPr lang="en-US" sz="1900" kern="1200" dirty="0"/>
            <a:t>Data Collection</a:t>
          </a:r>
        </a:p>
      </dsp:txBody>
      <dsp:txXfrm>
        <a:off x="556739" y="1785761"/>
        <a:ext cx="7356267" cy="506120"/>
      </dsp:txXfrm>
    </dsp:sp>
    <dsp:sp modelId="{9C6069E7-F70A-496C-B32B-9F0C75050C3C}">
      <dsp:nvSpPr>
        <dsp:cNvPr id="0" name=""/>
        <dsp:cNvSpPr/>
      </dsp:nvSpPr>
      <dsp:spPr>
        <a:xfrm>
          <a:off x="0" y="2900661"/>
          <a:ext cx="10587182"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882228-39C7-4383-B180-DA03B5422F64}">
      <dsp:nvSpPr>
        <dsp:cNvPr id="0" name=""/>
        <dsp:cNvSpPr/>
      </dsp:nvSpPr>
      <dsp:spPr>
        <a:xfrm>
          <a:off x="529359" y="2620221"/>
          <a:ext cx="7411027" cy="560880"/>
        </a:xfrm>
        <a:prstGeom prst="round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19" tIns="0" rIns="280119" bIns="0" numCol="1" spcCol="1270" anchor="ctr" anchorCtr="0">
          <a:noAutofit/>
        </a:bodyPr>
        <a:lstStyle/>
        <a:p>
          <a:pPr marL="0" lvl="0" indent="0" algn="l" defTabSz="844550">
            <a:lnSpc>
              <a:spcPct val="100000"/>
            </a:lnSpc>
            <a:spcBef>
              <a:spcPct val="0"/>
            </a:spcBef>
            <a:spcAft>
              <a:spcPct val="35000"/>
            </a:spcAft>
            <a:buNone/>
          </a:pPr>
          <a:r>
            <a:rPr lang="en-US" sz="1900" kern="1200" dirty="0"/>
            <a:t>Remediation</a:t>
          </a:r>
        </a:p>
      </dsp:txBody>
      <dsp:txXfrm>
        <a:off x="556739" y="2647601"/>
        <a:ext cx="7356267" cy="506120"/>
      </dsp:txXfrm>
    </dsp:sp>
    <dsp:sp modelId="{ED589233-6F97-4940-BD85-C73BFC85FB74}">
      <dsp:nvSpPr>
        <dsp:cNvPr id="0" name=""/>
        <dsp:cNvSpPr/>
      </dsp:nvSpPr>
      <dsp:spPr>
        <a:xfrm>
          <a:off x="0" y="3762501"/>
          <a:ext cx="10587182" cy="478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90DC9-2E10-423D-A1F6-BC8F61DD26B9}">
      <dsp:nvSpPr>
        <dsp:cNvPr id="0" name=""/>
        <dsp:cNvSpPr/>
      </dsp:nvSpPr>
      <dsp:spPr>
        <a:xfrm>
          <a:off x="529359" y="3482061"/>
          <a:ext cx="7411027" cy="560880"/>
        </a:xfrm>
        <a:prstGeom prst="roundRect">
          <a:avLst/>
        </a:prstGeom>
        <a:solidFill>
          <a:schemeClr val="accent6">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19" tIns="0" rIns="280119" bIns="0" numCol="1" spcCol="1270" anchor="ctr" anchorCtr="0">
          <a:noAutofit/>
        </a:bodyPr>
        <a:lstStyle/>
        <a:p>
          <a:pPr marL="0" lvl="0" indent="0" algn="l" defTabSz="844550">
            <a:lnSpc>
              <a:spcPct val="100000"/>
            </a:lnSpc>
            <a:spcBef>
              <a:spcPct val="0"/>
            </a:spcBef>
            <a:spcAft>
              <a:spcPct val="35000"/>
            </a:spcAft>
            <a:buNone/>
          </a:pPr>
          <a:r>
            <a:rPr lang="en-US" sz="1900" kern="1200" dirty="0"/>
            <a:t>Measurable change</a:t>
          </a:r>
        </a:p>
      </dsp:txBody>
      <dsp:txXfrm>
        <a:off x="556739" y="3509441"/>
        <a:ext cx="7356267"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252FD-DBA7-410C-A10D-9D3D1AD9C69B}">
      <dsp:nvSpPr>
        <dsp:cNvPr id="0" name=""/>
        <dsp:cNvSpPr/>
      </dsp:nvSpPr>
      <dsp:spPr>
        <a:xfrm>
          <a:off x="6775481" y="468043"/>
          <a:ext cx="1240300" cy="12400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13EB7-34DB-4F8E-937E-CEF41974D8CF}">
      <dsp:nvSpPr>
        <dsp:cNvPr id="0" name=""/>
        <dsp:cNvSpPr/>
      </dsp:nvSpPr>
      <dsp:spPr>
        <a:xfrm>
          <a:off x="6817245" y="509385"/>
          <a:ext cx="1157560" cy="115737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US" sz="1100" kern="1200" dirty="0"/>
            <a:t>Feedback</a:t>
          </a:r>
        </a:p>
      </dsp:txBody>
      <dsp:txXfrm>
        <a:off x="6982723" y="674756"/>
        <a:ext cx="826604" cy="826636"/>
      </dsp:txXfrm>
    </dsp:sp>
    <dsp:sp modelId="{7944B137-A6B2-4F21-B0BE-D7662875D073}">
      <dsp:nvSpPr>
        <dsp:cNvPr id="0" name=""/>
        <dsp:cNvSpPr/>
      </dsp:nvSpPr>
      <dsp:spPr>
        <a:xfrm rot="2700000">
          <a:off x="5494293" y="467903"/>
          <a:ext cx="1240125" cy="1240125"/>
        </a:xfrm>
        <a:prstGeom prst="teardrop">
          <a:avLst>
            <a:gd name="adj" fmla="val 10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2AF7D-C6DD-41F6-8E0C-8B62EF6F115C}">
      <dsp:nvSpPr>
        <dsp:cNvPr id="0" name=""/>
        <dsp:cNvSpPr/>
      </dsp:nvSpPr>
      <dsp:spPr>
        <a:xfrm>
          <a:off x="5535969" y="509385"/>
          <a:ext cx="1157560" cy="1157378"/>
        </a:xfrm>
        <a:prstGeom prst="ellipse">
          <a:avLst/>
        </a:prstGeom>
        <a:solidFill>
          <a:schemeClr val="lt1">
            <a:alpha val="90000"/>
            <a:hueOff val="0"/>
            <a:satOff val="0"/>
            <a:lumOff val="0"/>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US" sz="1100" kern="1200" dirty="0"/>
            <a:t>Results</a:t>
          </a:r>
        </a:p>
      </dsp:txBody>
      <dsp:txXfrm>
        <a:off x="5701448" y="674756"/>
        <a:ext cx="826604" cy="826636"/>
      </dsp:txXfrm>
    </dsp:sp>
    <dsp:sp modelId="{6B6504EB-DB84-440D-AB57-FBF2FC290154}">
      <dsp:nvSpPr>
        <dsp:cNvPr id="0" name=""/>
        <dsp:cNvSpPr/>
      </dsp:nvSpPr>
      <dsp:spPr>
        <a:xfrm rot="2700000">
          <a:off x="4213017" y="467903"/>
          <a:ext cx="1240125" cy="1240125"/>
        </a:xfrm>
        <a:prstGeom prst="teardrop">
          <a:avLst>
            <a:gd name="adj" fmla="val 10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A0386-4A3F-404B-B56F-900EA8A406E3}">
      <dsp:nvSpPr>
        <dsp:cNvPr id="0" name=""/>
        <dsp:cNvSpPr/>
      </dsp:nvSpPr>
      <dsp:spPr>
        <a:xfrm>
          <a:off x="4254694" y="509385"/>
          <a:ext cx="1157560" cy="1157378"/>
        </a:xfrm>
        <a:prstGeom prst="ellipse">
          <a:avLst/>
        </a:prstGeom>
        <a:solidFill>
          <a:schemeClr val="lt1">
            <a:alpha val="90000"/>
            <a:hueOff val="0"/>
            <a:satOff val="0"/>
            <a:lumOff val="0"/>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US" sz="1100" kern="1200" dirty="0"/>
            <a:t>Improvement</a:t>
          </a:r>
        </a:p>
      </dsp:txBody>
      <dsp:txXfrm>
        <a:off x="4420172" y="674756"/>
        <a:ext cx="826604" cy="826636"/>
      </dsp:txXfrm>
    </dsp:sp>
    <dsp:sp modelId="{2DF8FF34-02D8-44A6-8909-4AA172647839}">
      <dsp:nvSpPr>
        <dsp:cNvPr id="0" name=""/>
        <dsp:cNvSpPr/>
      </dsp:nvSpPr>
      <dsp:spPr>
        <a:xfrm rot="2700000">
          <a:off x="2931742" y="467903"/>
          <a:ext cx="1240125" cy="1240125"/>
        </a:xfrm>
        <a:prstGeom prst="teardrop">
          <a:avLst>
            <a:gd name="adj" fmla="val 100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49DF9-6617-467B-99BE-08FDEA54C934}">
      <dsp:nvSpPr>
        <dsp:cNvPr id="0" name=""/>
        <dsp:cNvSpPr/>
      </dsp:nvSpPr>
      <dsp:spPr>
        <a:xfrm>
          <a:off x="2973418" y="509385"/>
          <a:ext cx="1157560" cy="1157378"/>
        </a:xfrm>
        <a:prstGeom prst="ellipse">
          <a:avLst/>
        </a:prstGeom>
        <a:solidFill>
          <a:schemeClr val="lt1">
            <a:alpha val="90000"/>
            <a:hueOff val="0"/>
            <a:satOff val="0"/>
            <a:lumOff val="0"/>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US" sz="1100" kern="1200" dirty="0"/>
            <a:t>Performance</a:t>
          </a:r>
        </a:p>
      </dsp:txBody>
      <dsp:txXfrm>
        <a:off x="3138108" y="674756"/>
        <a:ext cx="826604" cy="826636"/>
      </dsp:txXfrm>
    </dsp:sp>
    <dsp:sp modelId="{1A0154C0-211A-42B1-8B2E-51664A251E20}">
      <dsp:nvSpPr>
        <dsp:cNvPr id="0" name=""/>
        <dsp:cNvSpPr/>
      </dsp:nvSpPr>
      <dsp:spPr>
        <a:xfrm rot="2700000">
          <a:off x="1650466" y="467903"/>
          <a:ext cx="1240125" cy="1240125"/>
        </a:xfrm>
        <a:prstGeom prst="teardrop">
          <a:avLst>
            <a:gd name="adj" fmla="val 10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9E667-F602-4F94-A29F-96C72B659C85}">
      <dsp:nvSpPr>
        <dsp:cNvPr id="0" name=""/>
        <dsp:cNvSpPr/>
      </dsp:nvSpPr>
      <dsp:spPr>
        <a:xfrm>
          <a:off x="1692142" y="509385"/>
          <a:ext cx="1157560" cy="1157378"/>
        </a:xfrm>
        <a:prstGeom prst="ellipse">
          <a:avLst/>
        </a:prstGeom>
        <a:solidFill>
          <a:schemeClr val="lt1">
            <a:alpha val="90000"/>
            <a:hueOff val="0"/>
            <a:satOff val="0"/>
            <a:lumOff val="0"/>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US" sz="1100" kern="1200" dirty="0"/>
            <a:t>Analysis</a:t>
          </a:r>
        </a:p>
      </dsp:txBody>
      <dsp:txXfrm>
        <a:off x="1856833" y="674756"/>
        <a:ext cx="826604" cy="826636"/>
      </dsp:txXfrm>
    </dsp:sp>
    <dsp:sp modelId="{99E49161-D67C-489D-8E49-F9BE5F190E83}">
      <dsp:nvSpPr>
        <dsp:cNvPr id="0" name=""/>
        <dsp:cNvSpPr/>
      </dsp:nvSpPr>
      <dsp:spPr>
        <a:xfrm rot="2700000">
          <a:off x="369191" y="467903"/>
          <a:ext cx="1240125" cy="1240125"/>
        </a:xfrm>
        <a:prstGeom prst="teardrop">
          <a:avLst>
            <a:gd name="adj" fmla="val 1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651E2-D09C-4ED3-BF82-B10F614CE927}">
      <dsp:nvSpPr>
        <dsp:cNvPr id="0" name=""/>
        <dsp:cNvSpPr/>
      </dsp:nvSpPr>
      <dsp:spPr>
        <a:xfrm>
          <a:off x="410079" y="509385"/>
          <a:ext cx="1157560" cy="1157378"/>
        </a:xfrm>
        <a:prstGeom prst="ellipse">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100000"/>
            </a:lnSpc>
            <a:spcBef>
              <a:spcPct val="0"/>
            </a:spcBef>
            <a:spcAft>
              <a:spcPct val="35000"/>
            </a:spcAft>
            <a:buNone/>
          </a:pPr>
          <a:r>
            <a:rPr lang="en-US" sz="1100" kern="1200" dirty="0"/>
            <a:t>Assessment</a:t>
          </a:r>
        </a:p>
      </dsp:txBody>
      <dsp:txXfrm>
        <a:off x="575557" y="674756"/>
        <a:ext cx="826604" cy="826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4BF5D-4C97-4FB1-852D-B89AE7A7143E}">
      <dsp:nvSpPr>
        <dsp:cNvPr id="0" name=""/>
        <dsp:cNvSpPr/>
      </dsp:nvSpPr>
      <dsp:spPr>
        <a:xfrm>
          <a:off x="857138" y="2055"/>
          <a:ext cx="2228339" cy="1337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BEHAVIOR</a:t>
          </a:r>
        </a:p>
        <a:p>
          <a:pPr marL="114300" lvl="1" indent="-114300" algn="l" defTabSz="577850">
            <a:lnSpc>
              <a:spcPct val="90000"/>
            </a:lnSpc>
            <a:spcBef>
              <a:spcPct val="0"/>
            </a:spcBef>
            <a:spcAft>
              <a:spcPct val="15000"/>
            </a:spcAft>
            <a:buChar char="•"/>
          </a:pPr>
          <a:r>
            <a:rPr lang="en-US" sz="1300" b="1" kern="1200" dirty="0">
              <a:solidFill>
                <a:schemeClr val="tx1"/>
              </a:solidFill>
            </a:rPr>
            <a:t>Self-Neglect</a:t>
          </a:r>
        </a:p>
        <a:p>
          <a:pPr marL="114300" lvl="1" indent="-114300" algn="l" defTabSz="577850">
            <a:lnSpc>
              <a:spcPct val="90000"/>
            </a:lnSpc>
            <a:spcBef>
              <a:spcPct val="0"/>
            </a:spcBef>
            <a:spcAft>
              <a:spcPct val="15000"/>
            </a:spcAft>
            <a:buChar char="•"/>
          </a:pPr>
          <a:r>
            <a:rPr lang="en-US" sz="1300" b="1" kern="1200" dirty="0">
              <a:solidFill>
                <a:schemeClr val="tx1"/>
              </a:solidFill>
            </a:rPr>
            <a:t>Alleged Criminal Activity</a:t>
          </a:r>
        </a:p>
      </dsp:txBody>
      <dsp:txXfrm>
        <a:off x="857138" y="2055"/>
        <a:ext cx="2228339" cy="1337003"/>
      </dsp:txXfrm>
    </dsp:sp>
    <dsp:sp modelId="{EB3D5BC7-E323-4930-BB45-1DCAF783E41D}">
      <dsp:nvSpPr>
        <dsp:cNvPr id="0" name=""/>
        <dsp:cNvSpPr/>
      </dsp:nvSpPr>
      <dsp:spPr>
        <a:xfrm>
          <a:off x="3308311" y="2055"/>
          <a:ext cx="2228339" cy="1337003"/>
        </a:xfrm>
        <a:prstGeom prst="rect">
          <a:avLst/>
        </a:prstGeom>
        <a:solidFill>
          <a:schemeClr val="accent5">
            <a:hueOff val="-614413"/>
            <a:satOff val="-1584"/>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CONFIDENTIALITY BREACH</a:t>
          </a:r>
        </a:p>
        <a:p>
          <a:pPr marL="114300" lvl="1" indent="-114300" algn="l" defTabSz="577850">
            <a:lnSpc>
              <a:spcPct val="90000"/>
            </a:lnSpc>
            <a:spcBef>
              <a:spcPct val="0"/>
            </a:spcBef>
            <a:spcAft>
              <a:spcPct val="15000"/>
            </a:spcAft>
            <a:buChar char="•"/>
          </a:pPr>
          <a:r>
            <a:rPr lang="en-US" sz="1300" b="1" kern="1200" dirty="0">
              <a:solidFill>
                <a:schemeClr val="tx1"/>
              </a:solidFill>
            </a:rPr>
            <a:t>Discussing participants information with outside parties.  </a:t>
          </a:r>
        </a:p>
      </dsp:txBody>
      <dsp:txXfrm>
        <a:off x="3308311" y="2055"/>
        <a:ext cx="2228339" cy="1337003"/>
      </dsp:txXfrm>
    </dsp:sp>
    <dsp:sp modelId="{93E22125-D900-45CD-BFDF-D8F899B58556}">
      <dsp:nvSpPr>
        <dsp:cNvPr id="0" name=""/>
        <dsp:cNvSpPr/>
      </dsp:nvSpPr>
      <dsp:spPr>
        <a:xfrm>
          <a:off x="5759484" y="2055"/>
          <a:ext cx="2228339" cy="1337003"/>
        </a:xfrm>
        <a:prstGeom prst="rect">
          <a:avLst/>
        </a:prstGeom>
        <a:solidFill>
          <a:schemeClr val="accent5">
            <a:hueOff val="-1228826"/>
            <a:satOff val="-3167"/>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DEATH</a:t>
          </a:r>
        </a:p>
        <a:p>
          <a:pPr marL="114300" lvl="1" indent="-114300" algn="l" defTabSz="577850">
            <a:lnSpc>
              <a:spcPct val="90000"/>
            </a:lnSpc>
            <a:spcBef>
              <a:spcPct val="0"/>
            </a:spcBef>
            <a:spcAft>
              <a:spcPct val="15000"/>
            </a:spcAft>
            <a:buChar char="•"/>
          </a:pPr>
          <a:r>
            <a:rPr lang="en-US" sz="1300" b="1" kern="1200" dirty="0">
              <a:solidFill>
                <a:schemeClr val="tx1"/>
              </a:solidFill>
            </a:rPr>
            <a:t>Natural/Expected</a:t>
          </a:r>
        </a:p>
        <a:p>
          <a:pPr marL="114300" lvl="1" indent="-114300" algn="l" defTabSz="577850">
            <a:lnSpc>
              <a:spcPct val="90000"/>
            </a:lnSpc>
            <a:spcBef>
              <a:spcPct val="0"/>
            </a:spcBef>
            <a:spcAft>
              <a:spcPct val="15000"/>
            </a:spcAft>
            <a:buChar char="•"/>
          </a:pPr>
          <a:r>
            <a:rPr lang="en-US" sz="1300" b="1" kern="1200" dirty="0">
              <a:solidFill>
                <a:schemeClr val="tx1"/>
              </a:solidFill>
            </a:rPr>
            <a:t>Unexpected</a:t>
          </a:r>
        </a:p>
      </dsp:txBody>
      <dsp:txXfrm>
        <a:off x="5759484" y="2055"/>
        <a:ext cx="2228339" cy="1337003"/>
      </dsp:txXfrm>
    </dsp:sp>
    <dsp:sp modelId="{5EC95E75-44FB-41E4-888E-6B089DAC75C0}">
      <dsp:nvSpPr>
        <dsp:cNvPr id="0" name=""/>
        <dsp:cNvSpPr/>
      </dsp:nvSpPr>
      <dsp:spPr>
        <a:xfrm>
          <a:off x="8210657" y="2055"/>
          <a:ext cx="2228339" cy="1337003"/>
        </a:xfrm>
        <a:prstGeom prst="rect">
          <a:avLst/>
        </a:prstGeom>
        <a:solidFill>
          <a:schemeClr val="accent5">
            <a:hueOff val="-1843239"/>
            <a:satOff val="-4751"/>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ELOPEMENT</a:t>
          </a:r>
        </a:p>
        <a:p>
          <a:pPr marL="114300" lvl="1" indent="-114300" algn="l" defTabSz="577850">
            <a:lnSpc>
              <a:spcPct val="90000"/>
            </a:lnSpc>
            <a:spcBef>
              <a:spcPct val="0"/>
            </a:spcBef>
            <a:spcAft>
              <a:spcPct val="15000"/>
            </a:spcAft>
            <a:buChar char="•"/>
          </a:pPr>
          <a:r>
            <a:rPr lang="en-US" sz="1300" b="1" kern="1200" dirty="0">
              <a:solidFill>
                <a:schemeClr val="tx1"/>
              </a:solidFill>
            </a:rPr>
            <a:t>Found</a:t>
          </a:r>
        </a:p>
        <a:p>
          <a:pPr marL="114300" lvl="1" indent="-114300" algn="l" defTabSz="577850">
            <a:lnSpc>
              <a:spcPct val="90000"/>
            </a:lnSpc>
            <a:spcBef>
              <a:spcPct val="0"/>
            </a:spcBef>
            <a:spcAft>
              <a:spcPct val="15000"/>
            </a:spcAft>
            <a:buChar char="•"/>
          </a:pPr>
          <a:r>
            <a:rPr lang="en-US" sz="1300" b="1" kern="1200" dirty="0">
              <a:solidFill>
                <a:schemeClr val="tx1"/>
              </a:solidFill>
            </a:rPr>
            <a:t>Still Missing</a:t>
          </a:r>
        </a:p>
        <a:p>
          <a:pPr marL="114300" lvl="1" indent="-114300" algn="l" defTabSz="577850">
            <a:lnSpc>
              <a:spcPct val="90000"/>
            </a:lnSpc>
            <a:spcBef>
              <a:spcPct val="0"/>
            </a:spcBef>
            <a:spcAft>
              <a:spcPct val="15000"/>
            </a:spcAft>
            <a:buChar char="•"/>
          </a:pPr>
          <a:r>
            <a:rPr lang="en-US" sz="1300" b="1" kern="1200" dirty="0">
              <a:solidFill>
                <a:schemeClr val="tx1"/>
              </a:solidFill>
            </a:rPr>
            <a:t>Wandering</a:t>
          </a:r>
        </a:p>
      </dsp:txBody>
      <dsp:txXfrm>
        <a:off x="8210657" y="2055"/>
        <a:ext cx="2228339" cy="1337003"/>
      </dsp:txXfrm>
    </dsp:sp>
    <dsp:sp modelId="{447B3F33-435F-44FF-92BD-44DACD1733BA}">
      <dsp:nvSpPr>
        <dsp:cNvPr id="0" name=""/>
        <dsp:cNvSpPr/>
      </dsp:nvSpPr>
      <dsp:spPr>
        <a:xfrm>
          <a:off x="857138" y="1561893"/>
          <a:ext cx="2228339" cy="1337003"/>
        </a:xfrm>
        <a:prstGeom prst="rect">
          <a:avLst/>
        </a:prstGeom>
        <a:solidFill>
          <a:schemeClr val="accent5">
            <a:hueOff val="-2457652"/>
            <a:satOff val="-6334"/>
            <a:lumOff val="-4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ENVIRONMENTAL</a:t>
          </a:r>
        </a:p>
        <a:p>
          <a:pPr marL="114300" lvl="1" indent="-114300" algn="l" defTabSz="577850">
            <a:lnSpc>
              <a:spcPct val="90000"/>
            </a:lnSpc>
            <a:spcBef>
              <a:spcPct val="0"/>
            </a:spcBef>
            <a:spcAft>
              <a:spcPct val="15000"/>
            </a:spcAft>
            <a:buChar char="•"/>
          </a:pPr>
          <a:r>
            <a:rPr lang="en-US" sz="1300" b="1" kern="1200" dirty="0">
              <a:solidFill>
                <a:schemeClr val="tx1"/>
              </a:solidFill>
            </a:rPr>
            <a:t>Loss of Utilities</a:t>
          </a:r>
        </a:p>
        <a:p>
          <a:pPr marL="114300" lvl="1" indent="-114300" algn="l" defTabSz="577850">
            <a:lnSpc>
              <a:spcPct val="90000"/>
            </a:lnSpc>
            <a:spcBef>
              <a:spcPct val="0"/>
            </a:spcBef>
            <a:spcAft>
              <a:spcPct val="15000"/>
            </a:spcAft>
            <a:buChar char="•"/>
          </a:pPr>
          <a:r>
            <a:rPr lang="en-US" sz="1300" b="1" kern="1200" dirty="0">
              <a:solidFill>
                <a:schemeClr val="tx1"/>
              </a:solidFill>
            </a:rPr>
            <a:t>Forced Eviction</a:t>
          </a:r>
        </a:p>
        <a:p>
          <a:pPr marL="114300" lvl="1" indent="-114300" algn="l" defTabSz="577850">
            <a:lnSpc>
              <a:spcPct val="90000"/>
            </a:lnSpc>
            <a:spcBef>
              <a:spcPct val="0"/>
            </a:spcBef>
            <a:spcAft>
              <a:spcPct val="15000"/>
            </a:spcAft>
            <a:buChar char="•"/>
          </a:pPr>
          <a:r>
            <a:rPr lang="en-US" sz="1300" b="1" kern="1200" dirty="0">
              <a:solidFill>
                <a:schemeClr val="tx1"/>
              </a:solidFill>
            </a:rPr>
            <a:t>Pest Infestation </a:t>
          </a:r>
        </a:p>
      </dsp:txBody>
      <dsp:txXfrm>
        <a:off x="857138" y="1561893"/>
        <a:ext cx="2228339" cy="1337003"/>
      </dsp:txXfrm>
    </dsp:sp>
    <dsp:sp modelId="{C6174EF2-4190-4316-B358-BC56CF40C331}">
      <dsp:nvSpPr>
        <dsp:cNvPr id="0" name=""/>
        <dsp:cNvSpPr/>
      </dsp:nvSpPr>
      <dsp:spPr>
        <a:xfrm>
          <a:off x="3308311" y="1561893"/>
          <a:ext cx="2228339" cy="1337003"/>
        </a:xfrm>
        <a:prstGeom prst="rect">
          <a:avLst/>
        </a:prstGeom>
        <a:solidFill>
          <a:schemeClr val="accent5">
            <a:hueOff val="-3072065"/>
            <a:satOff val="-7918"/>
            <a:lumOff val="-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ILLNESS OR INJURY</a:t>
          </a:r>
        </a:p>
        <a:p>
          <a:pPr marL="114300" lvl="1" indent="-114300" algn="l" defTabSz="577850">
            <a:lnSpc>
              <a:spcPct val="90000"/>
            </a:lnSpc>
            <a:spcBef>
              <a:spcPct val="0"/>
            </a:spcBef>
            <a:spcAft>
              <a:spcPct val="15000"/>
            </a:spcAft>
            <a:buChar char="•"/>
          </a:pPr>
          <a:r>
            <a:rPr lang="en-US" sz="1300" b="1" kern="1200" dirty="0">
              <a:solidFill>
                <a:schemeClr val="tx1"/>
              </a:solidFill>
            </a:rPr>
            <a:t>Fall</a:t>
          </a:r>
        </a:p>
        <a:p>
          <a:pPr marL="114300" lvl="1" indent="-114300" algn="l" defTabSz="577850">
            <a:lnSpc>
              <a:spcPct val="90000"/>
            </a:lnSpc>
            <a:spcBef>
              <a:spcPct val="0"/>
            </a:spcBef>
            <a:spcAft>
              <a:spcPct val="15000"/>
            </a:spcAft>
            <a:buChar char="•"/>
          </a:pPr>
          <a:r>
            <a:rPr lang="en-US" sz="1300" b="1" kern="1200" dirty="0">
              <a:solidFill>
                <a:schemeClr val="tx1"/>
              </a:solidFill>
            </a:rPr>
            <a:t>Seizure</a:t>
          </a:r>
        </a:p>
        <a:p>
          <a:pPr marL="114300" lvl="1" indent="-114300" algn="l" defTabSz="577850">
            <a:lnSpc>
              <a:spcPct val="90000"/>
            </a:lnSpc>
            <a:spcBef>
              <a:spcPct val="0"/>
            </a:spcBef>
            <a:spcAft>
              <a:spcPct val="15000"/>
            </a:spcAft>
            <a:buChar char="•"/>
          </a:pPr>
          <a:r>
            <a:rPr lang="en-US" sz="1300" b="1" kern="1200" dirty="0">
              <a:solidFill>
                <a:schemeClr val="tx1"/>
              </a:solidFill>
            </a:rPr>
            <a:t>Wounds </a:t>
          </a:r>
        </a:p>
      </dsp:txBody>
      <dsp:txXfrm>
        <a:off x="3308311" y="1561893"/>
        <a:ext cx="2228339" cy="1337003"/>
      </dsp:txXfrm>
    </dsp:sp>
    <dsp:sp modelId="{BE3FA1BE-CAF7-47A6-B747-8877CA9FF87F}">
      <dsp:nvSpPr>
        <dsp:cNvPr id="0" name=""/>
        <dsp:cNvSpPr/>
      </dsp:nvSpPr>
      <dsp:spPr>
        <a:xfrm>
          <a:off x="5759484" y="1561893"/>
          <a:ext cx="2228339" cy="1337003"/>
        </a:xfrm>
        <a:prstGeom prst="rect">
          <a:avLst/>
        </a:prstGeom>
        <a:solidFill>
          <a:schemeClr val="accent5">
            <a:hueOff val="-3686478"/>
            <a:satOff val="-9501"/>
            <a:lumOff val="-6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MEDICATION</a:t>
          </a:r>
        </a:p>
        <a:p>
          <a:pPr marL="114300" lvl="1" indent="-114300" algn="l" defTabSz="577850">
            <a:lnSpc>
              <a:spcPct val="90000"/>
            </a:lnSpc>
            <a:spcBef>
              <a:spcPct val="0"/>
            </a:spcBef>
            <a:spcAft>
              <a:spcPct val="15000"/>
            </a:spcAft>
            <a:buChar char="•"/>
          </a:pPr>
          <a:r>
            <a:rPr lang="en-US" sz="1300" b="1" kern="1200" dirty="0">
              <a:solidFill>
                <a:schemeClr val="tx1"/>
              </a:solidFill>
            </a:rPr>
            <a:t>Adverse Reaction</a:t>
          </a:r>
        </a:p>
        <a:p>
          <a:pPr marL="114300" lvl="1" indent="-114300" algn="l" defTabSz="577850">
            <a:lnSpc>
              <a:spcPct val="90000"/>
            </a:lnSpc>
            <a:spcBef>
              <a:spcPct val="0"/>
            </a:spcBef>
            <a:spcAft>
              <a:spcPct val="15000"/>
            </a:spcAft>
            <a:buChar char="•"/>
          </a:pPr>
          <a:r>
            <a:rPr lang="en-US" sz="1300" b="1" kern="1200" dirty="0">
              <a:solidFill>
                <a:schemeClr val="tx1"/>
              </a:solidFill>
            </a:rPr>
            <a:t>Missing Medication</a:t>
          </a:r>
        </a:p>
      </dsp:txBody>
      <dsp:txXfrm>
        <a:off x="5759484" y="1561893"/>
        <a:ext cx="2228339" cy="1337003"/>
      </dsp:txXfrm>
    </dsp:sp>
    <dsp:sp modelId="{9F66532F-E1E7-42B8-97CC-C8152BAA5026}">
      <dsp:nvSpPr>
        <dsp:cNvPr id="0" name=""/>
        <dsp:cNvSpPr/>
      </dsp:nvSpPr>
      <dsp:spPr>
        <a:xfrm>
          <a:off x="8210657" y="1561893"/>
          <a:ext cx="2228339" cy="1337003"/>
        </a:xfrm>
        <a:prstGeom prst="rect">
          <a:avLst/>
        </a:prstGeom>
        <a:solidFill>
          <a:schemeClr val="accent5">
            <a:hueOff val="-4300891"/>
            <a:satOff val="-11085"/>
            <a:lumOff val="-7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PUBLIC HEALTH CONCERN</a:t>
          </a:r>
        </a:p>
        <a:p>
          <a:pPr marL="114300" lvl="1" indent="-114300" algn="l" defTabSz="577850">
            <a:lnSpc>
              <a:spcPct val="90000"/>
            </a:lnSpc>
            <a:spcBef>
              <a:spcPct val="0"/>
            </a:spcBef>
            <a:spcAft>
              <a:spcPct val="15000"/>
            </a:spcAft>
            <a:buChar char="•"/>
          </a:pPr>
          <a:r>
            <a:rPr lang="en-US" sz="1300" b="1" kern="1200" dirty="0">
              <a:solidFill>
                <a:schemeClr val="tx1"/>
              </a:solidFill>
            </a:rPr>
            <a:t>Diagnosis of Contagious Disease</a:t>
          </a:r>
        </a:p>
      </dsp:txBody>
      <dsp:txXfrm>
        <a:off x="8210657" y="1561893"/>
        <a:ext cx="2228339" cy="1337003"/>
      </dsp:txXfrm>
    </dsp:sp>
    <dsp:sp modelId="{6BC1234F-40FB-4659-A126-79D2A6515ACF}">
      <dsp:nvSpPr>
        <dsp:cNvPr id="0" name=""/>
        <dsp:cNvSpPr/>
      </dsp:nvSpPr>
      <dsp:spPr>
        <a:xfrm>
          <a:off x="857138" y="3121730"/>
          <a:ext cx="2228339" cy="1337003"/>
        </a:xfrm>
        <a:prstGeom prst="rect">
          <a:avLst/>
        </a:prstGeom>
        <a:solidFill>
          <a:schemeClr val="accent5">
            <a:hueOff val="-4915304"/>
            <a:satOff val="-12668"/>
            <a:lumOff val="-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SUSPECTED ABUSE</a:t>
          </a:r>
        </a:p>
        <a:p>
          <a:pPr marL="114300" lvl="1" indent="-114300" algn="l" defTabSz="577850">
            <a:lnSpc>
              <a:spcPct val="90000"/>
            </a:lnSpc>
            <a:spcBef>
              <a:spcPct val="0"/>
            </a:spcBef>
            <a:spcAft>
              <a:spcPct val="15000"/>
            </a:spcAft>
            <a:buChar char="•"/>
          </a:pPr>
          <a:r>
            <a:rPr lang="en-US" sz="1300" b="1" kern="1200" dirty="0">
              <a:solidFill>
                <a:schemeClr val="tx1"/>
              </a:solidFill>
            </a:rPr>
            <a:t>Mental/Emotional</a:t>
          </a:r>
        </a:p>
        <a:p>
          <a:pPr marL="114300" lvl="1" indent="-114300" algn="l" defTabSz="577850">
            <a:lnSpc>
              <a:spcPct val="90000"/>
            </a:lnSpc>
            <a:spcBef>
              <a:spcPct val="0"/>
            </a:spcBef>
            <a:spcAft>
              <a:spcPct val="15000"/>
            </a:spcAft>
            <a:buChar char="•"/>
          </a:pPr>
          <a:r>
            <a:rPr lang="en-US" sz="1300" b="1" kern="1200" dirty="0">
              <a:solidFill>
                <a:schemeClr val="tx1"/>
              </a:solidFill>
            </a:rPr>
            <a:t>Physical/Sexual</a:t>
          </a:r>
        </a:p>
        <a:p>
          <a:pPr marL="114300" lvl="1" indent="-114300" algn="l" defTabSz="577850">
            <a:lnSpc>
              <a:spcPct val="90000"/>
            </a:lnSpc>
            <a:spcBef>
              <a:spcPct val="0"/>
            </a:spcBef>
            <a:spcAft>
              <a:spcPct val="15000"/>
            </a:spcAft>
            <a:buChar char="•"/>
          </a:pPr>
          <a:r>
            <a:rPr lang="en-US" sz="1300" b="1" kern="1200" dirty="0">
              <a:solidFill>
                <a:schemeClr val="tx1"/>
              </a:solidFill>
            </a:rPr>
            <a:t>Restraints</a:t>
          </a:r>
        </a:p>
      </dsp:txBody>
      <dsp:txXfrm>
        <a:off x="857138" y="3121730"/>
        <a:ext cx="2228339" cy="1337003"/>
      </dsp:txXfrm>
    </dsp:sp>
    <dsp:sp modelId="{40BA278F-221F-48F4-8E9C-899270326776}">
      <dsp:nvSpPr>
        <dsp:cNvPr id="0" name=""/>
        <dsp:cNvSpPr/>
      </dsp:nvSpPr>
      <dsp:spPr>
        <a:xfrm>
          <a:off x="3308311" y="3121730"/>
          <a:ext cx="2228339" cy="1337003"/>
        </a:xfrm>
        <a:prstGeom prst="rect">
          <a:avLst/>
        </a:prstGeom>
        <a:solidFill>
          <a:schemeClr val="accent5">
            <a:hueOff val="-5529717"/>
            <a:satOff val="-14252"/>
            <a:lumOff val="-9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SUICIDE</a:t>
          </a:r>
        </a:p>
        <a:p>
          <a:pPr marL="114300" lvl="1" indent="-114300" algn="l" defTabSz="577850">
            <a:lnSpc>
              <a:spcPct val="90000"/>
            </a:lnSpc>
            <a:spcBef>
              <a:spcPct val="0"/>
            </a:spcBef>
            <a:spcAft>
              <a:spcPct val="15000"/>
            </a:spcAft>
            <a:buChar char="•"/>
          </a:pPr>
          <a:r>
            <a:rPr lang="en-US" sz="1300" b="1" kern="1200" dirty="0">
              <a:solidFill>
                <a:schemeClr val="tx1"/>
              </a:solidFill>
            </a:rPr>
            <a:t>Attempt</a:t>
          </a:r>
        </a:p>
        <a:p>
          <a:pPr marL="114300" lvl="1" indent="-114300" algn="l" defTabSz="577850">
            <a:lnSpc>
              <a:spcPct val="90000"/>
            </a:lnSpc>
            <a:spcBef>
              <a:spcPct val="0"/>
            </a:spcBef>
            <a:spcAft>
              <a:spcPct val="15000"/>
            </a:spcAft>
            <a:buChar char="•"/>
          </a:pPr>
          <a:r>
            <a:rPr lang="en-US" sz="1300" b="1" kern="1200" dirty="0">
              <a:solidFill>
                <a:schemeClr val="tx1"/>
              </a:solidFill>
            </a:rPr>
            <a:t>Ideations</a:t>
          </a:r>
        </a:p>
      </dsp:txBody>
      <dsp:txXfrm>
        <a:off x="3308311" y="3121730"/>
        <a:ext cx="2228339" cy="1337003"/>
      </dsp:txXfrm>
    </dsp:sp>
    <dsp:sp modelId="{E955171E-933B-44D3-9BC5-082444296EB6}">
      <dsp:nvSpPr>
        <dsp:cNvPr id="0" name=""/>
        <dsp:cNvSpPr/>
      </dsp:nvSpPr>
      <dsp:spPr>
        <a:xfrm>
          <a:off x="5759484" y="3121730"/>
          <a:ext cx="2228339" cy="1337003"/>
        </a:xfrm>
        <a:prstGeom prst="rect">
          <a:avLst/>
        </a:prstGeom>
        <a:solidFill>
          <a:schemeClr val="accent5">
            <a:hueOff val="-6144130"/>
            <a:satOff val="-15835"/>
            <a:lumOff val="-106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SUSPECTED EXPLOITATION</a:t>
          </a:r>
        </a:p>
        <a:p>
          <a:pPr marL="114300" lvl="1" indent="-114300" algn="l" defTabSz="577850">
            <a:lnSpc>
              <a:spcPct val="90000"/>
            </a:lnSpc>
            <a:spcBef>
              <a:spcPct val="0"/>
            </a:spcBef>
            <a:spcAft>
              <a:spcPct val="15000"/>
            </a:spcAft>
            <a:buChar char="•"/>
          </a:pPr>
          <a:r>
            <a:rPr lang="en-US" sz="1300" b="1" kern="1200" dirty="0">
              <a:solidFill>
                <a:schemeClr val="tx1"/>
              </a:solidFill>
            </a:rPr>
            <a:t>Unpaid Bills</a:t>
          </a:r>
        </a:p>
        <a:p>
          <a:pPr marL="114300" lvl="1" indent="-114300" algn="l" defTabSz="577850">
            <a:lnSpc>
              <a:spcPct val="90000"/>
            </a:lnSpc>
            <a:spcBef>
              <a:spcPct val="0"/>
            </a:spcBef>
            <a:spcAft>
              <a:spcPct val="15000"/>
            </a:spcAft>
            <a:buChar char="•"/>
          </a:pPr>
          <a:r>
            <a:rPr lang="en-US" sz="1300" b="1" kern="1200" dirty="0">
              <a:solidFill>
                <a:schemeClr val="tx1"/>
              </a:solidFill>
            </a:rPr>
            <a:t>Missing Money</a:t>
          </a:r>
        </a:p>
        <a:p>
          <a:pPr marL="114300" lvl="1" indent="-114300" algn="l" defTabSz="577850">
            <a:lnSpc>
              <a:spcPct val="90000"/>
            </a:lnSpc>
            <a:spcBef>
              <a:spcPct val="0"/>
            </a:spcBef>
            <a:spcAft>
              <a:spcPct val="15000"/>
            </a:spcAft>
            <a:buChar char="•"/>
          </a:pPr>
          <a:r>
            <a:rPr lang="en-US" sz="1300" b="1" kern="1200" dirty="0">
              <a:solidFill>
                <a:schemeClr val="tx1"/>
              </a:solidFill>
            </a:rPr>
            <a:t>Scams </a:t>
          </a:r>
        </a:p>
      </dsp:txBody>
      <dsp:txXfrm>
        <a:off x="5759484" y="3121730"/>
        <a:ext cx="2228339" cy="1337003"/>
      </dsp:txXfrm>
    </dsp:sp>
    <dsp:sp modelId="{BF8E15DF-75DF-4506-B457-940953DDFE84}">
      <dsp:nvSpPr>
        <dsp:cNvPr id="0" name=""/>
        <dsp:cNvSpPr/>
      </dsp:nvSpPr>
      <dsp:spPr>
        <a:xfrm>
          <a:off x="8210657" y="3121730"/>
          <a:ext cx="2228339" cy="13370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SUSPECTED NEGLECT</a:t>
          </a:r>
        </a:p>
        <a:p>
          <a:pPr marL="114300" lvl="1" indent="-114300" algn="l" defTabSz="577850">
            <a:lnSpc>
              <a:spcPct val="90000"/>
            </a:lnSpc>
            <a:spcBef>
              <a:spcPct val="0"/>
            </a:spcBef>
            <a:spcAft>
              <a:spcPct val="15000"/>
            </a:spcAft>
            <a:buChar char="•"/>
          </a:pPr>
          <a:r>
            <a:rPr lang="en-US" sz="1300" b="1" kern="1200" dirty="0">
              <a:solidFill>
                <a:schemeClr val="tx1"/>
              </a:solidFill>
            </a:rPr>
            <a:t>Mental/Emotional</a:t>
          </a:r>
        </a:p>
        <a:p>
          <a:pPr marL="114300" lvl="1" indent="-114300" algn="l" defTabSz="577850">
            <a:lnSpc>
              <a:spcPct val="90000"/>
            </a:lnSpc>
            <a:spcBef>
              <a:spcPct val="0"/>
            </a:spcBef>
            <a:spcAft>
              <a:spcPct val="15000"/>
            </a:spcAft>
            <a:buChar char="•"/>
          </a:pPr>
          <a:r>
            <a:rPr lang="en-US" sz="1300" b="1" kern="1200" dirty="0">
              <a:solidFill>
                <a:schemeClr val="tx1"/>
              </a:solidFill>
            </a:rPr>
            <a:t>Physical/Sexual</a:t>
          </a:r>
        </a:p>
      </dsp:txBody>
      <dsp:txXfrm>
        <a:off x="8210657" y="3121730"/>
        <a:ext cx="2228339" cy="1337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D581-9277-45B6-A0D4-BBC95CDBFC0A}">
      <dsp:nvSpPr>
        <dsp:cNvPr id="0" name=""/>
        <dsp:cNvSpPr/>
      </dsp:nvSpPr>
      <dsp:spPr>
        <a:xfrm>
          <a:off x="0" y="145588"/>
          <a:ext cx="8978747" cy="715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Suspected Abuse, Neglect, and Exploitation </a:t>
          </a:r>
          <a:endParaRPr lang="en-US" sz="1800" kern="1200" dirty="0">
            <a:solidFill>
              <a:schemeClr val="tx1"/>
            </a:solidFill>
          </a:endParaRPr>
        </a:p>
      </dsp:txBody>
      <dsp:txXfrm>
        <a:off x="34906" y="180494"/>
        <a:ext cx="8908935" cy="645240"/>
      </dsp:txXfrm>
    </dsp:sp>
    <dsp:sp modelId="{FFE61FF7-A42D-425C-86B4-5386B35A776D}">
      <dsp:nvSpPr>
        <dsp:cNvPr id="0" name=""/>
        <dsp:cNvSpPr/>
      </dsp:nvSpPr>
      <dsp:spPr>
        <a:xfrm>
          <a:off x="0" y="912480"/>
          <a:ext cx="8978747" cy="715052"/>
        </a:xfrm>
        <a:prstGeom prst="round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Homicidal and Suicidal Ideation </a:t>
          </a:r>
        </a:p>
      </dsp:txBody>
      <dsp:txXfrm>
        <a:off x="34906" y="947386"/>
        <a:ext cx="8908935" cy="645240"/>
      </dsp:txXfrm>
    </dsp:sp>
    <dsp:sp modelId="{8373D632-657C-4738-9697-8FE9215CC913}">
      <dsp:nvSpPr>
        <dsp:cNvPr id="0" name=""/>
        <dsp:cNvSpPr/>
      </dsp:nvSpPr>
      <dsp:spPr>
        <a:xfrm>
          <a:off x="0" y="1694363"/>
          <a:ext cx="8978747" cy="715052"/>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Event Involving Police/Emergency Personnel</a:t>
          </a:r>
        </a:p>
      </dsp:txBody>
      <dsp:txXfrm>
        <a:off x="34906" y="1729269"/>
        <a:ext cx="8908935" cy="645240"/>
      </dsp:txXfrm>
    </dsp:sp>
    <dsp:sp modelId="{D6B459EB-8982-44CF-A7A5-B51C151F4350}">
      <dsp:nvSpPr>
        <dsp:cNvPr id="0" name=""/>
        <dsp:cNvSpPr/>
      </dsp:nvSpPr>
      <dsp:spPr>
        <a:xfrm>
          <a:off x="0" y="2446266"/>
          <a:ext cx="8978747" cy="715052"/>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Serious Medication Error </a:t>
          </a:r>
        </a:p>
      </dsp:txBody>
      <dsp:txXfrm>
        <a:off x="34906" y="2481172"/>
        <a:ext cx="8908935" cy="645240"/>
      </dsp:txXfrm>
    </dsp:sp>
    <dsp:sp modelId="{4D54E0D2-2FC7-4B3D-A242-31640805E600}">
      <dsp:nvSpPr>
        <dsp:cNvPr id="0" name=""/>
        <dsp:cNvSpPr/>
      </dsp:nvSpPr>
      <dsp:spPr>
        <a:xfrm>
          <a:off x="0" y="3213159"/>
          <a:ext cx="8978747" cy="715052"/>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Natural/Unnatural or Expected/Unexpected Death </a:t>
          </a:r>
        </a:p>
      </dsp:txBody>
      <dsp:txXfrm>
        <a:off x="34906" y="3248065"/>
        <a:ext cx="8908935" cy="645240"/>
      </dsp:txXfrm>
    </dsp:sp>
    <dsp:sp modelId="{65C31536-433E-48BB-A983-339BA9709C88}">
      <dsp:nvSpPr>
        <dsp:cNvPr id="0" name=""/>
        <dsp:cNvSpPr/>
      </dsp:nvSpPr>
      <dsp:spPr>
        <a:xfrm>
          <a:off x="0" y="3980052"/>
          <a:ext cx="8978747" cy="715052"/>
        </a:xfrm>
        <a:prstGeom prst="round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Unplanned Hospital Admission, Emergency Room or Urgent Care Visit </a:t>
          </a:r>
        </a:p>
      </dsp:txBody>
      <dsp:txXfrm>
        <a:off x="34906" y="4014958"/>
        <a:ext cx="8908935" cy="645240"/>
      </dsp:txXfrm>
    </dsp:sp>
    <dsp:sp modelId="{EABABD19-4E5F-4DE2-853B-C3DC265D5A1D}">
      <dsp:nvSpPr>
        <dsp:cNvPr id="0" name=""/>
        <dsp:cNvSpPr/>
      </dsp:nvSpPr>
      <dsp:spPr>
        <a:xfrm>
          <a:off x="0" y="4746945"/>
          <a:ext cx="8978747" cy="71505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Other incidents or conditions not directly defined that are serious in nature and pose immediate risk to health, safety, or welfare of the waiver participant or others. </a:t>
          </a:r>
        </a:p>
      </dsp:txBody>
      <dsp:txXfrm>
        <a:off x="34906" y="4781851"/>
        <a:ext cx="8908935" cy="645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2D4BA-A1BA-4849-8C9A-698A973E395E}">
      <dsp:nvSpPr>
        <dsp:cNvPr id="0" name=""/>
        <dsp:cNvSpPr/>
      </dsp:nvSpPr>
      <dsp:spPr>
        <a:xfrm>
          <a:off x="1650167" y="1248328"/>
          <a:ext cx="3597279" cy="2338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Police welfare check requested </a:t>
          </a:r>
        </a:p>
      </dsp:txBody>
      <dsp:txXfrm>
        <a:off x="1764310" y="1362471"/>
        <a:ext cx="3368993" cy="2109945"/>
      </dsp:txXfrm>
    </dsp:sp>
    <dsp:sp modelId="{6F6F12B2-A2CF-4F68-AA72-822ADCCF21A4}">
      <dsp:nvSpPr>
        <dsp:cNvPr id="0" name=""/>
        <dsp:cNvSpPr/>
      </dsp:nvSpPr>
      <dsp:spPr>
        <a:xfrm>
          <a:off x="3448807" y="433191"/>
          <a:ext cx="3968505" cy="3968505"/>
        </a:xfrm>
        <a:custGeom>
          <a:avLst/>
          <a:gdLst/>
          <a:ahLst/>
          <a:cxnLst/>
          <a:rect l="0" t="0" r="0" b="0"/>
          <a:pathLst>
            <a:path>
              <a:moveTo>
                <a:pt x="835315" y="366475"/>
              </a:moveTo>
              <a:arcTo wR="1984252" hR="1984252" stAng="14077069" swAng="424586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1D2BB1A-EA25-4085-AD63-7F3C8257C4BB}">
      <dsp:nvSpPr>
        <dsp:cNvPr id="0" name=""/>
        <dsp:cNvSpPr/>
      </dsp:nvSpPr>
      <dsp:spPr>
        <a:xfrm>
          <a:off x="5618672" y="1248328"/>
          <a:ext cx="3597279" cy="2338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Emergency Medical Services (EMS) respond to the home</a:t>
          </a:r>
        </a:p>
      </dsp:txBody>
      <dsp:txXfrm>
        <a:off x="5732815" y="1362471"/>
        <a:ext cx="3368993" cy="2109945"/>
      </dsp:txXfrm>
    </dsp:sp>
    <dsp:sp modelId="{B5C9A792-EE02-47E1-9AC7-B3A5941182DC}">
      <dsp:nvSpPr>
        <dsp:cNvPr id="0" name=""/>
        <dsp:cNvSpPr/>
      </dsp:nvSpPr>
      <dsp:spPr>
        <a:xfrm>
          <a:off x="3448807" y="433191"/>
          <a:ext cx="3968505" cy="3968505"/>
        </a:xfrm>
        <a:custGeom>
          <a:avLst/>
          <a:gdLst/>
          <a:ahLst/>
          <a:cxnLst/>
          <a:rect l="0" t="0" r="0" b="0"/>
          <a:pathLst>
            <a:path>
              <a:moveTo>
                <a:pt x="3133189" y="3602029"/>
              </a:moveTo>
              <a:arcTo wR="1984252" hR="1984252" stAng="3277069" swAng="424586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D10CE-9679-4C26-8BF5-EE658D14B0A2}">
      <dsp:nvSpPr>
        <dsp:cNvPr id="0" name=""/>
        <dsp:cNvSpPr/>
      </dsp:nvSpPr>
      <dsp:spPr>
        <a:xfrm>
          <a:off x="4601028" y="2867345"/>
          <a:ext cx="2171306" cy="753676"/>
        </a:xfrm>
        <a:custGeom>
          <a:avLst/>
          <a:gdLst/>
          <a:ahLst/>
          <a:cxnLst/>
          <a:rect l="0" t="0" r="0" b="0"/>
          <a:pathLst>
            <a:path>
              <a:moveTo>
                <a:pt x="0" y="0"/>
              </a:moveTo>
              <a:lnTo>
                <a:pt x="0" y="376838"/>
              </a:lnTo>
              <a:lnTo>
                <a:pt x="2171306" y="376838"/>
              </a:lnTo>
              <a:lnTo>
                <a:pt x="2171306" y="753676"/>
              </a:lnTo>
            </a:path>
          </a:pathLst>
        </a:custGeom>
        <a:noFill/>
        <a:ln w="762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6BC9906-A30B-4640-9826-28D0A93FEDC7}">
      <dsp:nvSpPr>
        <dsp:cNvPr id="0" name=""/>
        <dsp:cNvSpPr/>
      </dsp:nvSpPr>
      <dsp:spPr>
        <a:xfrm>
          <a:off x="2429721" y="2867345"/>
          <a:ext cx="2171306" cy="753676"/>
        </a:xfrm>
        <a:custGeom>
          <a:avLst/>
          <a:gdLst/>
          <a:ahLst/>
          <a:cxnLst/>
          <a:rect l="0" t="0" r="0" b="0"/>
          <a:pathLst>
            <a:path>
              <a:moveTo>
                <a:pt x="2171306" y="0"/>
              </a:moveTo>
              <a:lnTo>
                <a:pt x="2171306" y="376838"/>
              </a:lnTo>
              <a:lnTo>
                <a:pt x="0" y="376838"/>
              </a:lnTo>
              <a:lnTo>
                <a:pt x="0" y="753676"/>
              </a:lnTo>
            </a:path>
          </a:pathLst>
        </a:custGeom>
        <a:noFill/>
        <a:ln w="762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3C29C4-D661-4EEC-ABD7-BB7E77D8B784}">
      <dsp:nvSpPr>
        <dsp:cNvPr id="0" name=""/>
        <dsp:cNvSpPr/>
      </dsp:nvSpPr>
      <dsp:spPr>
        <a:xfrm>
          <a:off x="1957345" y="3176"/>
          <a:ext cx="5287365" cy="28641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bg1"/>
              </a:solidFill>
            </a:rPr>
            <a:t>Non-Critical incidents are minor in nature and do not create a serious consequence or risk for waiver participants. </a:t>
          </a:r>
          <a:endParaRPr lang="en-US" sz="3900" kern="1200" dirty="0">
            <a:solidFill>
              <a:schemeClr val="bg1"/>
            </a:solidFill>
          </a:endParaRPr>
        </a:p>
      </dsp:txBody>
      <dsp:txXfrm>
        <a:off x="1957345" y="3176"/>
        <a:ext cx="5287365" cy="2864169"/>
      </dsp:txXfrm>
    </dsp:sp>
    <dsp:sp modelId="{A5D83A82-BBC9-421A-9FFD-26086024DED9}">
      <dsp:nvSpPr>
        <dsp:cNvPr id="0" name=""/>
        <dsp:cNvSpPr/>
      </dsp:nvSpPr>
      <dsp:spPr>
        <a:xfrm>
          <a:off x="635253" y="3621022"/>
          <a:ext cx="3588937" cy="179446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bg1"/>
              </a:solidFill>
            </a:rPr>
            <a:t>Minor Injury  </a:t>
          </a:r>
        </a:p>
      </dsp:txBody>
      <dsp:txXfrm>
        <a:off x="635253" y="3621022"/>
        <a:ext cx="3588937" cy="1794468"/>
      </dsp:txXfrm>
    </dsp:sp>
    <dsp:sp modelId="{5B625F32-8AC8-42C9-98F4-E56F8DB8A4DB}">
      <dsp:nvSpPr>
        <dsp:cNvPr id="0" name=""/>
        <dsp:cNvSpPr/>
      </dsp:nvSpPr>
      <dsp:spPr>
        <a:xfrm>
          <a:off x="4977866" y="3621022"/>
          <a:ext cx="3588937" cy="179446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bg1"/>
              </a:solidFill>
            </a:rPr>
            <a:t>Medication Error without Serious Outcome</a:t>
          </a:r>
        </a:p>
      </dsp:txBody>
      <dsp:txXfrm>
        <a:off x="4977866" y="3621022"/>
        <a:ext cx="3588937" cy="1794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BD17F-6666-470B-9388-EA6F6A138B3D}">
      <dsp:nvSpPr>
        <dsp:cNvPr id="0" name=""/>
        <dsp:cNvSpPr/>
      </dsp:nvSpPr>
      <dsp:spPr>
        <a:xfrm>
          <a:off x="14209" y="341771"/>
          <a:ext cx="1464033" cy="14640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3CD8B-C909-4FCF-81EF-29F661385B9B}">
      <dsp:nvSpPr>
        <dsp:cNvPr id="0" name=""/>
        <dsp:cNvSpPr/>
      </dsp:nvSpPr>
      <dsp:spPr>
        <a:xfrm>
          <a:off x="321656" y="649218"/>
          <a:ext cx="849139" cy="849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BC81D0-65BD-421D-A172-723A706F86ED}">
      <dsp:nvSpPr>
        <dsp:cNvPr id="0" name=""/>
        <dsp:cNvSpPr/>
      </dsp:nvSpPr>
      <dsp:spPr>
        <a:xfrm>
          <a:off x="1791964" y="341771"/>
          <a:ext cx="3450935" cy="146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Date Created &amp; Submitted</a:t>
          </a:r>
        </a:p>
      </dsp:txBody>
      <dsp:txXfrm>
        <a:off x="1791964" y="341771"/>
        <a:ext cx="3450935" cy="1464033"/>
      </dsp:txXfrm>
    </dsp:sp>
    <dsp:sp modelId="{7A23E9AA-AB12-42B9-A027-BFEAA0289056}">
      <dsp:nvSpPr>
        <dsp:cNvPr id="0" name=""/>
        <dsp:cNvSpPr/>
      </dsp:nvSpPr>
      <dsp:spPr>
        <a:xfrm>
          <a:off x="5844199" y="341771"/>
          <a:ext cx="1464033" cy="14640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EBAD7-B1CD-4056-AE40-A4CF04DE1E81}">
      <dsp:nvSpPr>
        <dsp:cNvPr id="0" name=""/>
        <dsp:cNvSpPr/>
      </dsp:nvSpPr>
      <dsp:spPr>
        <a:xfrm>
          <a:off x="6151646" y="649218"/>
          <a:ext cx="849139" cy="849139"/>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C701CF-E228-46AC-B616-6E797AF1B5B0}">
      <dsp:nvSpPr>
        <dsp:cNvPr id="0" name=""/>
        <dsp:cNvSpPr/>
      </dsp:nvSpPr>
      <dsp:spPr>
        <a:xfrm>
          <a:off x="7621954" y="341771"/>
          <a:ext cx="3450935" cy="146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Risk Mitigation and Investigation Report (RMIR) Due Date</a:t>
          </a:r>
        </a:p>
        <a:p>
          <a:pPr marL="0" lvl="0" indent="0" algn="l" defTabSz="933450">
            <a:lnSpc>
              <a:spcPct val="100000"/>
            </a:lnSpc>
            <a:spcBef>
              <a:spcPct val="0"/>
            </a:spcBef>
            <a:spcAft>
              <a:spcPct val="35000"/>
            </a:spcAft>
            <a:buNone/>
          </a:pPr>
          <a:r>
            <a:rPr lang="en-US" sz="1800" kern="1200" dirty="0"/>
            <a:t>(7 days from the Incident Report)</a:t>
          </a:r>
        </a:p>
      </dsp:txBody>
      <dsp:txXfrm>
        <a:off x="7621954" y="341771"/>
        <a:ext cx="3450935" cy="1464033"/>
      </dsp:txXfrm>
    </dsp:sp>
    <dsp:sp modelId="{921319F5-4DDA-467F-A3EB-446DA658E82E}">
      <dsp:nvSpPr>
        <dsp:cNvPr id="0" name=""/>
        <dsp:cNvSpPr/>
      </dsp:nvSpPr>
      <dsp:spPr>
        <a:xfrm>
          <a:off x="14209" y="2545532"/>
          <a:ext cx="1464033" cy="14640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5CDA3-702F-478C-9C2B-9CD6E9760858}">
      <dsp:nvSpPr>
        <dsp:cNvPr id="0" name=""/>
        <dsp:cNvSpPr/>
      </dsp:nvSpPr>
      <dsp:spPr>
        <a:xfrm>
          <a:off x="321656" y="2852979"/>
          <a:ext cx="849139" cy="849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E52AA-B0E7-4035-9CCA-8F0C1DFFCA51}">
      <dsp:nvSpPr>
        <dsp:cNvPr id="0" name=""/>
        <dsp:cNvSpPr/>
      </dsp:nvSpPr>
      <dsp:spPr>
        <a:xfrm>
          <a:off x="1791964" y="2545532"/>
          <a:ext cx="3450935" cy="146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Case Manager Sign-Off </a:t>
          </a:r>
        </a:p>
        <a:p>
          <a:pPr marL="0" lvl="0" indent="0" algn="l" defTabSz="933450">
            <a:lnSpc>
              <a:spcPct val="100000"/>
            </a:lnSpc>
            <a:spcBef>
              <a:spcPct val="0"/>
            </a:spcBef>
            <a:spcAft>
              <a:spcPct val="35000"/>
            </a:spcAft>
            <a:buNone/>
          </a:pPr>
          <a:r>
            <a:rPr lang="en-US" sz="1800" kern="1200" dirty="0"/>
            <a:t>(7 days from the Risk Mitigation and Investigation Report)</a:t>
          </a:r>
        </a:p>
      </dsp:txBody>
      <dsp:txXfrm>
        <a:off x="1791964" y="2545532"/>
        <a:ext cx="3450935" cy="1464033"/>
      </dsp:txXfrm>
    </dsp:sp>
    <dsp:sp modelId="{0814EB93-63C2-4D45-B302-5544904E61DF}">
      <dsp:nvSpPr>
        <dsp:cNvPr id="0" name=""/>
        <dsp:cNvSpPr/>
      </dsp:nvSpPr>
      <dsp:spPr>
        <a:xfrm>
          <a:off x="5844199" y="2545532"/>
          <a:ext cx="1464033" cy="14640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256EF-663D-4E51-B9A2-7DAEE4AE23FD}">
      <dsp:nvSpPr>
        <dsp:cNvPr id="0" name=""/>
        <dsp:cNvSpPr/>
      </dsp:nvSpPr>
      <dsp:spPr>
        <a:xfrm>
          <a:off x="6151646" y="2852979"/>
          <a:ext cx="849139" cy="849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6A80C-7A8F-45C3-9C8D-6F6D2121E2D8}">
      <dsp:nvSpPr>
        <dsp:cNvPr id="0" name=""/>
        <dsp:cNvSpPr/>
      </dsp:nvSpPr>
      <dsp:spPr>
        <a:xfrm>
          <a:off x="7621954" y="2545532"/>
          <a:ext cx="3450935" cy="146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Resubmit Date</a:t>
          </a:r>
        </a:p>
      </dsp:txBody>
      <dsp:txXfrm>
        <a:off x="7621954" y="2545532"/>
        <a:ext cx="3450935" cy="1464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F9F1-1081-4D4E-B76A-1C86C66F8EAF}">
      <dsp:nvSpPr>
        <dsp:cNvPr id="0" name=""/>
        <dsp:cNvSpPr/>
      </dsp:nvSpPr>
      <dsp:spPr>
        <a:xfrm>
          <a:off x="0" y="9214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Incident Report</a:t>
          </a:r>
        </a:p>
      </dsp:txBody>
      <dsp:txXfrm>
        <a:off x="0" y="92145"/>
        <a:ext cx="3286125" cy="1971675"/>
      </dsp:txXfrm>
    </dsp:sp>
    <dsp:sp modelId="{0C1DFF60-5CBD-4DB2-9CC3-2FA804BA111D}">
      <dsp:nvSpPr>
        <dsp:cNvPr id="0" name=""/>
        <dsp:cNvSpPr/>
      </dsp:nvSpPr>
      <dsp:spPr>
        <a:xfrm>
          <a:off x="3614737" y="92145"/>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Risk Mitigation and Investigation Report (Case Manager)</a:t>
          </a:r>
        </a:p>
      </dsp:txBody>
      <dsp:txXfrm>
        <a:off x="3614737" y="92145"/>
        <a:ext cx="3286125" cy="1971675"/>
      </dsp:txXfrm>
    </dsp:sp>
    <dsp:sp modelId="{967418F3-0476-4891-8DA5-2FC19EDE3C8B}">
      <dsp:nvSpPr>
        <dsp:cNvPr id="0" name=""/>
        <dsp:cNvSpPr/>
      </dsp:nvSpPr>
      <dsp:spPr>
        <a:xfrm>
          <a:off x="7229475" y="92145"/>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Case Manager- Sign Off</a:t>
          </a:r>
        </a:p>
      </dsp:txBody>
      <dsp:txXfrm>
        <a:off x="7229475" y="92145"/>
        <a:ext cx="3286125" cy="1971675"/>
      </dsp:txXfrm>
    </dsp:sp>
    <dsp:sp modelId="{DF133C81-5EAD-44C6-8BFE-E6523D94D666}">
      <dsp:nvSpPr>
        <dsp:cNvPr id="0" name=""/>
        <dsp:cNvSpPr/>
      </dsp:nvSpPr>
      <dsp:spPr>
        <a:xfrm>
          <a:off x="1807368" y="2392433"/>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Case Manager Fact Finding </a:t>
          </a:r>
        </a:p>
      </dsp:txBody>
      <dsp:txXfrm>
        <a:off x="1807368" y="2392433"/>
        <a:ext cx="3286125" cy="1971675"/>
      </dsp:txXfrm>
    </dsp:sp>
    <dsp:sp modelId="{326EB4C2-001B-4909-9325-6769F055A8F2}">
      <dsp:nvSpPr>
        <dsp:cNvPr id="0" name=""/>
        <dsp:cNvSpPr/>
      </dsp:nvSpPr>
      <dsp:spPr>
        <a:xfrm>
          <a:off x="5422106" y="2392433"/>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Cabinet for Health and Family Services (CHFS) Fact Finding Report</a:t>
          </a:r>
        </a:p>
      </dsp:txBody>
      <dsp:txXfrm>
        <a:off x="5422106" y="2392433"/>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9B5DE-751A-481D-A5CE-2199EB2E6FE1}">
      <dsp:nvSpPr>
        <dsp:cNvPr id="0" name=""/>
        <dsp:cNvSpPr/>
      </dsp:nvSpPr>
      <dsp:spPr>
        <a:xfrm>
          <a:off x="2103120" y="1388"/>
          <a:ext cx="8412480" cy="14232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61513" rIns="163225" bIns="361513" numCol="1" spcCol="1270" anchor="ctr" anchorCtr="0">
          <a:noAutofit/>
        </a:bodyPr>
        <a:lstStyle/>
        <a:p>
          <a:pPr marL="0" lvl="0" indent="0" algn="l" defTabSz="977900">
            <a:lnSpc>
              <a:spcPct val="90000"/>
            </a:lnSpc>
            <a:spcBef>
              <a:spcPct val="0"/>
            </a:spcBef>
            <a:spcAft>
              <a:spcPct val="35000"/>
            </a:spcAft>
            <a:buNone/>
          </a:pPr>
          <a:r>
            <a:rPr lang="en-US" sz="2200" kern="1200" dirty="0"/>
            <a:t>Incidents alleging criminal activities must be reported to Law Enforcement, this could include city, county, or state police.  </a:t>
          </a:r>
        </a:p>
      </dsp:txBody>
      <dsp:txXfrm>
        <a:off x="2103120" y="1388"/>
        <a:ext cx="8412480" cy="1423280"/>
      </dsp:txXfrm>
    </dsp:sp>
    <dsp:sp modelId="{76AE77A6-2047-4CD0-A9ED-D09EDC2EAF3E}">
      <dsp:nvSpPr>
        <dsp:cNvPr id="0" name=""/>
        <dsp:cNvSpPr/>
      </dsp:nvSpPr>
      <dsp:spPr>
        <a:xfrm>
          <a:off x="0" y="1388"/>
          <a:ext cx="2103120" cy="14232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40589" rIns="111290" bIns="140589" numCol="1" spcCol="1270" anchor="ctr" anchorCtr="0">
          <a:noAutofit/>
        </a:bodyPr>
        <a:lstStyle/>
        <a:p>
          <a:pPr marL="0" lvl="0" indent="0" algn="ctr" defTabSz="1200150">
            <a:lnSpc>
              <a:spcPct val="90000"/>
            </a:lnSpc>
            <a:spcBef>
              <a:spcPct val="0"/>
            </a:spcBef>
            <a:spcAft>
              <a:spcPct val="35000"/>
            </a:spcAft>
            <a:buNone/>
          </a:pPr>
          <a:r>
            <a:rPr lang="en-US" sz="2700" kern="1200" dirty="0"/>
            <a:t>Criminal</a:t>
          </a:r>
        </a:p>
      </dsp:txBody>
      <dsp:txXfrm>
        <a:off x="0" y="1388"/>
        <a:ext cx="2103120" cy="1423280"/>
      </dsp:txXfrm>
    </dsp:sp>
    <dsp:sp modelId="{F99AF990-8708-477A-B698-EFDA137F171E}">
      <dsp:nvSpPr>
        <dsp:cNvPr id="0" name=""/>
        <dsp:cNvSpPr/>
      </dsp:nvSpPr>
      <dsp:spPr>
        <a:xfrm>
          <a:off x="2103120" y="1510066"/>
          <a:ext cx="8412480" cy="14232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61513" rIns="163225" bIns="361513" numCol="1" spcCol="1270" anchor="ctr" anchorCtr="0">
          <a:noAutofit/>
        </a:bodyPr>
        <a:lstStyle/>
        <a:p>
          <a:pPr marL="0" lvl="0" indent="0" algn="l" defTabSz="977900">
            <a:lnSpc>
              <a:spcPct val="90000"/>
            </a:lnSpc>
            <a:spcBef>
              <a:spcPct val="0"/>
            </a:spcBef>
            <a:spcAft>
              <a:spcPct val="35000"/>
            </a:spcAft>
            <a:buNone/>
          </a:pPr>
          <a:r>
            <a:rPr lang="en-US" sz="2200" kern="1200" dirty="0"/>
            <a:t>Incidents alleging abuse, neglect, or exploitation must be reported to the Department for Community Based Services.</a:t>
          </a:r>
        </a:p>
      </dsp:txBody>
      <dsp:txXfrm>
        <a:off x="2103120" y="1510066"/>
        <a:ext cx="8412480" cy="1423280"/>
      </dsp:txXfrm>
    </dsp:sp>
    <dsp:sp modelId="{5CBADF24-E2F9-4B2C-B9FC-BF2700A9FA03}">
      <dsp:nvSpPr>
        <dsp:cNvPr id="0" name=""/>
        <dsp:cNvSpPr/>
      </dsp:nvSpPr>
      <dsp:spPr>
        <a:xfrm>
          <a:off x="0" y="1510066"/>
          <a:ext cx="2103120" cy="14232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40589" rIns="111290" bIns="140589" numCol="1" spcCol="1270" anchor="ctr" anchorCtr="0">
          <a:noAutofit/>
        </a:bodyPr>
        <a:lstStyle/>
        <a:p>
          <a:pPr marL="0" lvl="0" indent="0" algn="ctr" defTabSz="1200150">
            <a:lnSpc>
              <a:spcPct val="90000"/>
            </a:lnSpc>
            <a:spcBef>
              <a:spcPct val="0"/>
            </a:spcBef>
            <a:spcAft>
              <a:spcPct val="35000"/>
            </a:spcAft>
            <a:buNone/>
          </a:pPr>
          <a:r>
            <a:rPr lang="en-US" sz="2700" kern="1200" dirty="0"/>
            <a:t>Abuse Neglect and Exploitation</a:t>
          </a:r>
        </a:p>
      </dsp:txBody>
      <dsp:txXfrm>
        <a:off x="0" y="1510066"/>
        <a:ext cx="2103120" cy="1423280"/>
      </dsp:txXfrm>
    </dsp:sp>
    <dsp:sp modelId="{26F2A4E2-7F5C-4D52-B4B4-8488A6EDDF23}">
      <dsp:nvSpPr>
        <dsp:cNvPr id="0" name=""/>
        <dsp:cNvSpPr/>
      </dsp:nvSpPr>
      <dsp:spPr>
        <a:xfrm>
          <a:off x="2103120" y="3018743"/>
          <a:ext cx="8412480" cy="14232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61513" rIns="163225" bIns="361513" numCol="1" spcCol="1270" anchor="ctr" anchorCtr="0">
          <a:noAutofit/>
        </a:bodyPr>
        <a:lstStyle/>
        <a:p>
          <a:pPr marL="0" lvl="0" indent="0" algn="l" defTabSz="977900">
            <a:lnSpc>
              <a:spcPct val="90000"/>
            </a:lnSpc>
            <a:spcBef>
              <a:spcPct val="0"/>
            </a:spcBef>
            <a:spcAft>
              <a:spcPct val="35000"/>
            </a:spcAft>
            <a:buNone/>
          </a:pPr>
          <a:r>
            <a:rPr lang="en-US" sz="2200" kern="1200" dirty="0"/>
            <a:t>Incidents alleging fraud, waste, or program abuse must be reported to the Office of Inspector General or the Attorney General’s office.  </a:t>
          </a:r>
        </a:p>
      </dsp:txBody>
      <dsp:txXfrm>
        <a:off x="2103120" y="3018743"/>
        <a:ext cx="8412480" cy="1423280"/>
      </dsp:txXfrm>
    </dsp:sp>
    <dsp:sp modelId="{3EB3229D-EEF0-47C4-A64C-8CE6CBE19F52}">
      <dsp:nvSpPr>
        <dsp:cNvPr id="0" name=""/>
        <dsp:cNvSpPr/>
      </dsp:nvSpPr>
      <dsp:spPr>
        <a:xfrm>
          <a:off x="0" y="3018743"/>
          <a:ext cx="2103120" cy="14232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40589" rIns="111290" bIns="140589" numCol="1" spcCol="1270" anchor="ctr" anchorCtr="0">
          <a:noAutofit/>
        </a:bodyPr>
        <a:lstStyle/>
        <a:p>
          <a:pPr marL="0" lvl="0" indent="0" algn="ctr" defTabSz="1200150">
            <a:lnSpc>
              <a:spcPct val="90000"/>
            </a:lnSpc>
            <a:spcBef>
              <a:spcPct val="0"/>
            </a:spcBef>
            <a:spcAft>
              <a:spcPct val="35000"/>
            </a:spcAft>
            <a:buNone/>
          </a:pPr>
          <a:r>
            <a:rPr lang="en-US" sz="2700" kern="1200" dirty="0"/>
            <a:t>Fraud</a:t>
          </a:r>
        </a:p>
      </dsp:txBody>
      <dsp:txXfrm>
        <a:off x="0" y="3018743"/>
        <a:ext cx="2103120" cy="1423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1B03-FB0B-4DA6-A9DD-C5A6DC1E9183}">
      <dsp:nvSpPr>
        <dsp:cNvPr id="0" name=""/>
        <dsp:cNvSpPr/>
      </dsp:nvSpPr>
      <dsp:spPr>
        <a:xfrm>
          <a:off x="115" y="154943"/>
          <a:ext cx="11776195" cy="1989100"/>
        </a:xfrm>
        <a:prstGeom prst="roundRect">
          <a:avLst>
            <a:gd name="adj" fmla="val 1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Ensure Safety</a:t>
          </a:r>
        </a:p>
      </dsp:txBody>
      <dsp:txXfrm>
        <a:off x="58374" y="213202"/>
        <a:ext cx="11659677" cy="1872582"/>
      </dsp:txXfrm>
    </dsp:sp>
    <dsp:sp modelId="{DF801CEB-7752-401F-B99D-D174DAFE07FE}">
      <dsp:nvSpPr>
        <dsp:cNvPr id="0" name=""/>
        <dsp:cNvSpPr/>
      </dsp:nvSpPr>
      <dsp:spPr>
        <a:xfrm>
          <a:off x="57" y="2296995"/>
          <a:ext cx="1834298" cy="1989100"/>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File the incident report in a timely manner</a:t>
          </a:r>
        </a:p>
      </dsp:txBody>
      <dsp:txXfrm>
        <a:off x="53782" y="2350720"/>
        <a:ext cx="1726848" cy="1881650"/>
      </dsp:txXfrm>
    </dsp:sp>
    <dsp:sp modelId="{5101CE40-569A-4E21-9C74-CB569A5694D3}">
      <dsp:nvSpPr>
        <dsp:cNvPr id="0" name=""/>
        <dsp:cNvSpPr/>
      </dsp:nvSpPr>
      <dsp:spPr>
        <a:xfrm>
          <a:off x="2026553" y="2298981"/>
          <a:ext cx="1834298" cy="1989100"/>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Allow time to gather information for the Risk Mitigation and Investigation Report</a:t>
          </a:r>
        </a:p>
      </dsp:txBody>
      <dsp:txXfrm>
        <a:off x="2080278" y="2352706"/>
        <a:ext cx="1726848" cy="1881650"/>
      </dsp:txXfrm>
    </dsp:sp>
    <dsp:sp modelId="{B346FD85-248A-4A83-A0F6-8524900C2D17}">
      <dsp:nvSpPr>
        <dsp:cNvPr id="0" name=""/>
        <dsp:cNvSpPr/>
      </dsp:nvSpPr>
      <dsp:spPr>
        <a:xfrm>
          <a:off x="3976816" y="2296995"/>
          <a:ext cx="1834298" cy="1989100"/>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Talk to the participant, witnesses, family members and authorized representative </a:t>
          </a:r>
        </a:p>
      </dsp:txBody>
      <dsp:txXfrm>
        <a:off x="4030541" y="2350720"/>
        <a:ext cx="1726848" cy="1881650"/>
      </dsp:txXfrm>
    </dsp:sp>
    <dsp:sp modelId="{67EE3445-B92B-436A-B0EB-1769E55105CC}">
      <dsp:nvSpPr>
        <dsp:cNvPr id="0" name=""/>
        <dsp:cNvSpPr/>
      </dsp:nvSpPr>
      <dsp:spPr>
        <a:xfrm>
          <a:off x="5965196" y="2296995"/>
          <a:ext cx="1834298" cy="1989100"/>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Mitigate the risk</a:t>
          </a:r>
        </a:p>
      </dsp:txBody>
      <dsp:txXfrm>
        <a:off x="6018921" y="2350720"/>
        <a:ext cx="1726848" cy="1881650"/>
      </dsp:txXfrm>
    </dsp:sp>
    <dsp:sp modelId="{98726804-E8C0-4AC5-969C-844F46B443F5}">
      <dsp:nvSpPr>
        <dsp:cNvPr id="0" name=""/>
        <dsp:cNvSpPr/>
      </dsp:nvSpPr>
      <dsp:spPr>
        <a:xfrm>
          <a:off x="7953575" y="2296995"/>
          <a:ext cx="1834298" cy="1989100"/>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the root cause</a:t>
          </a:r>
        </a:p>
      </dsp:txBody>
      <dsp:txXfrm>
        <a:off x="8007300" y="2350720"/>
        <a:ext cx="1726848" cy="1881650"/>
      </dsp:txXfrm>
    </dsp:sp>
    <dsp:sp modelId="{53D29998-59D5-4971-BFB5-D409B33B0A1A}">
      <dsp:nvSpPr>
        <dsp:cNvPr id="0" name=""/>
        <dsp:cNvSpPr/>
      </dsp:nvSpPr>
      <dsp:spPr>
        <a:xfrm>
          <a:off x="9941955" y="2296995"/>
          <a:ext cx="1834298" cy="1989100"/>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Prevent future incidents</a:t>
          </a:r>
        </a:p>
      </dsp:txBody>
      <dsp:txXfrm>
        <a:off x="9995680" y="2350720"/>
        <a:ext cx="1726848" cy="18816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6AC879-AB49-4AC5-9ACB-F8CB9BA23E13}" type="datetimeFigureOut">
              <a:rPr lang="en-US" smtClean="0"/>
              <a:t>10/20/2025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DB700CD-0652-4802-A04E-4C3788A63CBE}" type="slidenum">
              <a:rPr lang="en-US" smtClean="0"/>
              <a:t>‹#›</a:t>
            </a:fld>
            <a:endParaRPr lang="en-US" dirty="0"/>
          </a:p>
        </p:txBody>
      </p:sp>
    </p:spTree>
    <p:extLst>
      <p:ext uri="{BB962C8B-B14F-4D97-AF65-F5344CB8AC3E}">
        <p14:creationId xmlns:p14="http://schemas.microsoft.com/office/powerpoint/2010/main" val="43915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 Point presentation will guide you on Critical Incident reporting. The link provided at the bottom of the slide will take you to the Incident Reporting Instructional Guide for 1915(c) HCBS Waiver Services. </a:t>
            </a:r>
          </a:p>
        </p:txBody>
      </p:sp>
      <p:sp>
        <p:nvSpPr>
          <p:cNvPr id="4" name="Slide Number Placeholder 3"/>
          <p:cNvSpPr>
            <a:spLocks noGrp="1"/>
          </p:cNvSpPr>
          <p:nvPr>
            <p:ph type="sldNum" sz="quarter" idx="5"/>
          </p:nvPr>
        </p:nvSpPr>
        <p:spPr/>
        <p:txBody>
          <a:bodyPr/>
          <a:lstStyle/>
          <a:p>
            <a:fld id="{BDB700CD-0652-4802-A04E-4C3788A63CBE}" type="slidenum">
              <a:rPr lang="en-US" smtClean="0"/>
              <a:t>1</a:t>
            </a:fld>
            <a:endParaRPr lang="en-US" dirty="0"/>
          </a:p>
        </p:txBody>
      </p:sp>
    </p:spTree>
    <p:extLst>
      <p:ext uri="{BB962C8B-B14F-4D97-AF65-F5344CB8AC3E}">
        <p14:creationId xmlns:p14="http://schemas.microsoft.com/office/powerpoint/2010/main" val="134931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Please be mindful that the timeframe for reporting is not based upon the provider’s business hours.  </a:t>
            </a:r>
          </a:p>
          <a:p>
            <a:pPr defTabSz="933237">
              <a:defRPr/>
            </a:pPr>
            <a:endParaRPr lang="en-US" dirty="0"/>
          </a:p>
          <a:p>
            <a:pPr defTabSz="933237">
              <a:defRPr/>
            </a:pPr>
            <a:r>
              <a:rPr lang="en-US" dirty="0"/>
              <a:t>Regular business hours are 8am-4:30 pm, eastern standard time Mon-Friday excluding state holidays OR the next business day if witnessed or discovered on the weekend.  </a:t>
            </a:r>
          </a:p>
          <a:p>
            <a:pPr defTabSz="933237">
              <a:defRPr/>
            </a:pPr>
            <a:endParaRPr lang="en-US" dirty="0"/>
          </a:p>
          <a:p>
            <a:pPr defTabSz="933237">
              <a:defRPr/>
            </a:pPr>
            <a:r>
              <a:rPr lang="en-US" dirty="0"/>
              <a:t>If the incident involves abuse, neglect or exploitation you should notify the appropriate authorities – Department for Community Based Services (DCBS) , you can do so by phone or web.  </a:t>
            </a:r>
          </a:p>
          <a:p>
            <a:pPr defTabSz="933237">
              <a:defRPr/>
            </a:pPr>
            <a:endParaRPr lang="en-US" dirty="0"/>
          </a:p>
          <a:p>
            <a:pPr defTabSz="933237">
              <a:defRPr/>
            </a:pPr>
            <a:r>
              <a:rPr lang="en-US" dirty="0"/>
              <a:t>Please keep in mind that if you call in a report verses completing it online you have more opportunity to give information and voice your concerns.  If the incident involves criminal activity, you should also notify law enforcement.  An example where both DCBS - Adult Protective Services (APS) and law enforcement would need to be notified would be if the participant had money missing and it was suspected that the caregiver stole the participants money.  Adult Protective Services would need to be notified for suspected exploitation and law enforcement for criminal activity.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10</a:t>
            </a:fld>
            <a:endParaRPr lang="en-US" dirty="0"/>
          </a:p>
        </p:txBody>
      </p:sp>
    </p:spTree>
    <p:extLst>
      <p:ext uri="{BB962C8B-B14F-4D97-AF65-F5344CB8AC3E}">
        <p14:creationId xmlns:p14="http://schemas.microsoft.com/office/powerpoint/2010/main" val="270103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going to review the incident report and who is responsible for submitting the incident.  </a:t>
            </a:r>
          </a:p>
          <a:p>
            <a:endParaRPr lang="en-US" dirty="0"/>
          </a:p>
          <a:p>
            <a:r>
              <a:rPr lang="en-US" dirty="0"/>
              <a:t>Per the instructional guide if the case manager discovers an incident occurred at a DSP location the case manager should follow-up with the DSP to ensure they complete an incident report.  </a:t>
            </a:r>
          </a:p>
        </p:txBody>
      </p:sp>
      <p:sp>
        <p:nvSpPr>
          <p:cNvPr id="4" name="Slide Number Placeholder 3"/>
          <p:cNvSpPr>
            <a:spLocks noGrp="1"/>
          </p:cNvSpPr>
          <p:nvPr>
            <p:ph type="sldNum" sz="quarter" idx="5"/>
          </p:nvPr>
        </p:nvSpPr>
        <p:spPr/>
        <p:txBody>
          <a:bodyPr/>
          <a:lstStyle/>
          <a:p>
            <a:fld id="{BDB700CD-0652-4802-A04E-4C3788A63CBE}" type="slidenum">
              <a:rPr lang="en-US" smtClean="0"/>
              <a:t>11</a:t>
            </a:fld>
            <a:endParaRPr lang="en-US" dirty="0"/>
          </a:p>
        </p:txBody>
      </p:sp>
    </p:spTree>
    <p:extLst>
      <p:ext uri="{BB962C8B-B14F-4D97-AF65-F5344CB8AC3E}">
        <p14:creationId xmlns:p14="http://schemas.microsoft.com/office/powerpoint/2010/main" val="16997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aware of these timeframes on the incident reports.  The created and submitted date must be the same.  If the incident is not submitted the same day it is created, then it is considered late.  </a:t>
            </a:r>
          </a:p>
          <a:p>
            <a:endParaRPr lang="en-US" dirty="0"/>
          </a:p>
          <a:p>
            <a:r>
              <a:rPr lang="en-US" dirty="0"/>
              <a:t>Classification of Critical vs. Non-Critical determines the reporting timeframe</a:t>
            </a:r>
          </a:p>
          <a:p>
            <a:endParaRPr lang="en-US" dirty="0"/>
          </a:p>
          <a:p>
            <a:r>
              <a:rPr lang="en-US" dirty="0"/>
              <a:t>Date Created – ASAP 8-24 hours from discovery or notification – Same business day if before 4:30 p.m.</a:t>
            </a:r>
          </a:p>
          <a:p>
            <a:endParaRPr lang="en-US" dirty="0"/>
          </a:p>
          <a:p>
            <a:r>
              <a:rPr lang="en-US" dirty="0"/>
              <a:t>Date Submitted on – Should be the same date as created on, to be timely</a:t>
            </a:r>
          </a:p>
          <a:p>
            <a:endParaRPr lang="en-US" dirty="0"/>
          </a:p>
          <a:p>
            <a:r>
              <a:rPr lang="en-US" dirty="0"/>
              <a:t>Risk Mitigation and Investigation Report Due Date – MWMA calculates the due date, and it is noted on the screen.  </a:t>
            </a:r>
            <a:r>
              <a:rPr lang="en-US" b="1" dirty="0"/>
              <a:t>This is seven days from the incident report.</a:t>
            </a:r>
          </a:p>
          <a:p>
            <a:endParaRPr lang="en-US" dirty="0"/>
          </a:p>
          <a:p>
            <a:r>
              <a:rPr lang="en-US" dirty="0"/>
              <a:t>Case Manager sign-off – </a:t>
            </a:r>
            <a:r>
              <a:rPr lang="en-US" b="1" dirty="0"/>
              <a:t>Is due seven days from the date the Risk Mitigation and Investigation Report is submitted.</a:t>
            </a:r>
          </a:p>
          <a:p>
            <a:endParaRPr lang="en-US" b="1" dirty="0"/>
          </a:p>
          <a:p>
            <a:r>
              <a:rPr lang="en-US" dirty="0"/>
              <a:t>Resubmitted Date – Indicates information has been added or provider has responded to a Request for Information (RFI).</a:t>
            </a:r>
          </a:p>
        </p:txBody>
      </p:sp>
      <p:sp>
        <p:nvSpPr>
          <p:cNvPr id="4" name="Slide Number Placeholder 3"/>
          <p:cNvSpPr>
            <a:spLocks noGrp="1"/>
          </p:cNvSpPr>
          <p:nvPr>
            <p:ph type="sldNum" sz="quarter" idx="5"/>
          </p:nvPr>
        </p:nvSpPr>
        <p:spPr/>
        <p:txBody>
          <a:bodyPr/>
          <a:lstStyle/>
          <a:p>
            <a:fld id="{BDB700CD-0652-4802-A04E-4C3788A63CBE}" type="slidenum">
              <a:rPr lang="en-US" smtClean="0"/>
              <a:t>12</a:t>
            </a:fld>
            <a:endParaRPr lang="en-US" dirty="0"/>
          </a:p>
        </p:txBody>
      </p:sp>
    </p:spTree>
    <p:extLst>
      <p:ext uri="{BB962C8B-B14F-4D97-AF65-F5344CB8AC3E}">
        <p14:creationId xmlns:p14="http://schemas.microsoft.com/office/powerpoint/2010/main" val="305987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five steps in the incident process.</a:t>
            </a:r>
          </a:p>
          <a:p>
            <a:r>
              <a:rPr lang="en-US" dirty="0"/>
              <a:t>  </a:t>
            </a:r>
          </a:p>
          <a:p>
            <a:r>
              <a:rPr lang="en-US" dirty="0"/>
              <a:t>Incident Report-this is where you complete the initial part of the incident.  It is important to ensure all screens are completed, especially the notification page.  </a:t>
            </a:r>
          </a:p>
          <a:p>
            <a:endParaRPr lang="en-US" dirty="0"/>
          </a:p>
          <a:p>
            <a:r>
              <a:rPr lang="en-US" dirty="0"/>
              <a:t>In the incident report you will have the option to select if a Risk Mitigation and Investigation Report is needed.</a:t>
            </a:r>
          </a:p>
          <a:p>
            <a:endParaRPr lang="en-US" dirty="0"/>
          </a:p>
          <a:p>
            <a:r>
              <a:rPr lang="en-US" dirty="0"/>
              <a:t>If the selection is made that the Risk Mitigation and Investigation Report is needed, then it will be due to be completed in seven days. The Department for Aging and Independent Living encourages agencies to use this time wisely and learn about the incident more in depth. It is important to identify risk mitigation efforts that would aid in the prevention of future incidents.</a:t>
            </a:r>
          </a:p>
          <a:p>
            <a:r>
              <a:rPr lang="en-US" dirty="0"/>
              <a:t>  </a:t>
            </a:r>
          </a:p>
          <a:p>
            <a:r>
              <a:rPr lang="en-US" dirty="0"/>
              <a:t>Case Manager-Sign off should be completed within seven days of the Risk Mitigation and Investigation Report.  </a:t>
            </a:r>
          </a:p>
          <a:p>
            <a:endParaRPr lang="en-US" dirty="0"/>
          </a:p>
          <a:p>
            <a:r>
              <a:rPr lang="en-US" dirty="0"/>
              <a:t>The case manager should provide more information than simply stating “agreed.”  </a:t>
            </a:r>
          </a:p>
          <a:p>
            <a:endParaRPr lang="en-US" dirty="0"/>
          </a:p>
          <a:p>
            <a:r>
              <a:rPr lang="en-US" dirty="0"/>
              <a:t>Case Managers should review the incident and do any follow up with the direct service provider or participant as needed.  This is the content for the case manger-sign off.  </a:t>
            </a:r>
          </a:p>
          <a:p>
            <a:r>
              <a:rPr lang="en-US" dirty="0"/>
              <a:t>The Case Manager-Fact Finding screens are to be used if the case manager disagrees with the findings of the Direct Service Provider’s Risk Mitigation and Investigation Report.  </a:t>
            </a:r>
          </a:p>
          <a:p>
            <a:r>
              <a:rPr lang="en-US" dirty="0"/>
              <a:t>The Cabinet for Health and Family Services (CHFS) Fact Finding Report is completed by the Department for Aging and Independent Living (DAIL) staff.  If DAIL has any questions or needs for information, they will submit a request for information (RFI).</a:t>
            </a:r>
          </a:p>
        </p:txBody>
      </p:sp>
      <p:sp>
        <p:nvSpPr>
          <p:cNvPr id="4" name="Slide Number Placeholder 3"/>
          <p:cNvSpPr>
            <a:spLocks noGrp="1"/>
          </p:cNvSpPr>
          <p:nvPr>
            <p:ph type="sldNum" sz="quarter" idx="5"/>
          </p:nvPr>
        </p:nvSpPr>
        <p:spPr/>
        <p:txBody>
          <a:bodyPr/>
          <a:lstStyle/>
          <a:p>
            <a:fld id="{BDB700CD-0652-4802-A04E-4C3788A63CBE}" type="slidenum">
              <a:rPr lang="en-US" smtClean="0"/>
              <a:t>13</a:t>
            </a:fld>
            <a:endParaRPr lang="en-US" dirty="0"/>
          </a:p>
        </p:txBody>
      </p:sp>
    </p:spTree>
    <p:extLst>
      <p:ext uri="{BB962C8B-B14F-4D97-AF65-F5344CB8AC3E}">
        <p14:creationId xmlns:p14="http://schemas.microsoft.com/office/powerpoint/2010/main" val="201198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notification timeframe is when the Direct Service Provider or Case Management Agency learn of the incident.  </a:t>
            </a:r>
          </a:p>
          <a:p>
            <a:pPr defTabSz="933237">
              <a:defRPr/>
            </a:pPr>
            <a:endParaRPr lang="en-US" dirty="0"/>
          </a:p>
          <a:p>
            <a:pPr defTabSz="933237">
              <a:defRPr/>
            </a:pPr>
            <a:r>
              <a:rPr lang="en-US" dirty="0"/>
              <a:t>This is not the time that the incident occurred, unless the provider was present and witnessed the event.  </a:t>
            </a:r>
          </a:p>
          <a:p>
            <a:pPr defTabSz="933237">
              <a:defRPr/>
            </a:pPr>
            <a:endParaRPr lang="en-US" dirty="0"/>
          </a:p>
          <a:p>
            <a:pPr defTabSz="933237">
              <a:defRPr/>
            </a:pPr>
            <a:r>
              <a:rPr lang="en-US" dirty="0"/>
              <a:t>Often, providers learn about an incident well after the fact.  It is important to keep these timeframes straight as they impact the assessment of the agency's responsiveness to the incident report.   </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14</a:t>
            </a:fld>
            <a:endParaRPr lang="en-US" dirty="0"/>
          </a:p>
        </p:txBody>
      </p:sp>
    </p:spTree>
    <p:extLst>
      <p:ext uri="{BB962C8B-B14F-4D97-AF65-F5344CB8AC3E}">
        <p14:creationId xmlns:p14="http://schemas.microsoft.com/office/powerpoint/2010/main" val="35100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incident report is submitted, providers must ensure proper notifications have been made to law enforcement, the Department for Community Based Services, Office of Inspector General or the Attorney General’s office.  </a:t>
            </a:r>
          </a:p>
          <a:p>
            <a:endParaRPr lang="en-US" dirty="0"/>
          </a:p>
          <a:p>
            <a:r>
              <a:rPr lang="en-US" dirty="0"/>
              <a:t>These reports should be completed as soon as the participant is safe and within established timeframes, so the initial report is completed in a timely manner.  </a:t>
            </a:r>
          </a:p>
          <a:p>
            <a:endParaRPr lang="en-US" dirty="0"/>
          </a:p>
          <a:p>
            <a:r>
              <a:rPr lang="en-US" dirty="0"/>
              <a:t>These reports should not wait until the risk mitigation and investigation report phase of incident reporting.    </a:t>
            </a:r>
          </a:p>
        </p:txBody>
      </p:sp>
      <p:sp>
        <p:nvSpPr>
          <p:cNvPr id="4" name="Slide Number Placeholder 3"/>
          <p:cNvSpPr>
            <a:spLocks noGrp="1"/>
          </p:cNvSpPr>
          <p:nvPr>
            <p:ph type="sldNum" sz="quarter" idx="5"/>
          </p:nvPr>
        </p:nvSpPr>
        <p:spPr/>
        <p:txBody>
          <a:bodyPr/>
          <a:lstStyle/>
          <a:p>
            <a:fld id="{BDB700CD-0652-4802-A04E-4C3788A63CBE}" type="slidenum">
              <a:rPr lang="en-US" smtClean="0"/>
              <a:t>15</a:t>
            </a:fld>
            <a:endParaRPr lang="en-US" dirty="0"/>
          </a:p>
        </p:txBody>
      </p:sp>
    </p:spTree>
    <p:extLst>
      <p:ext uri="{BB962C8B-B14F-4D97-AF65-F5344CB8AC3E}">
        <p14:creationId xmlns:p14="http://schemas.microsoft.com/office/powerpoint/2010/main" val="32845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If the incident is categorized as abuse, neglect or exploitation, reporting information should be documented on the initial incident notification screen. </a:t>
            </a:r>
          </a:p>
          <a:p>
            <a:pPr defTabSz="933237">
              <a:defRPr/>
            </a:pPr>
            <a:endParaRPr lang="en-US" dirty="0"/>
          </a:p>
          <a:p>
            <a:pPr defTabSz="933237">
              <a:defRPr/>
            </a:pPr>
            <a:r>
              <a:rPr lang="en-US" dirty="0"/>
              <a:t>If the notification information is not captured, agencies will receive a request for information back to provide this information.  The incident will also show up on a report at the end of the month notifying both DAIL and DMS that this information was not captured.  DAIL will reach out to the provider asking if a report was made and if not, the agency will be instructed to make the report. </a:t>
            </a:r>
          </a:p>
          <a:p>
            <a:pPr defTabSz="933237">
              <a:defRPr/>
            </a:pPr>
            <a:endParaRPr lang="en-US" dirty="0"/>
          </a:p>
          <a:p>
            <a:pPr defTabSz="933237">
              <a:defRPr/>
            </a:pPr>
            <a:r>
              <a:rPr lang="en-US" dirty="0"/>
              <a:t>If the agency fails to make the report after being asked to do so, it may result in a written Technical Assistance plan.  If an agency repeatedly fails to report allegations of abuse, neglect, and exploitation to DCBS, this may result in a Corrective Action Plan.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16</a:t>
            </a:fld>
            <a:endParaRPr lang="en-US" dirty="0"/>
          </a:p>
        </p:txBody>
      </p:sp>
    </p:spTree>
    <p:extLst>
      <p:ext uri="{BB962C8B-B14F-4D97-AF65-F5344CB8AC3E}">
        <p14:creationId xmlns:p14="http://schemas.microsoft.com/office/powerpoint/2010/main" val="128585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Inspector General is responsible for the prevention, detection and investigation of fraud, abuse, waste, mismanagement and misconduct by the Cabinet's clients, employees, medical providers, vendors, contractors and subcontractors.  Specifically, the </a:t>
            </a:r>
            <a:r>
              <a:rPr lang="en-US" b="1" dirty="0"/>
              <a:t>Division of Audits and Investigations is responsi​​​​ble for investigatin​g and auditing for possible fraud, waste or abuse of the programs administered by the Cabinet as mandated by KRS 194A.030. </a:t>
            </a:r>
            <a:r>
              <a:rPr lang="en-US" dirty="0"/>
              <a:t>The division is responsible for enforcing the Kentucky Controlled Substances Act as outlined in KRS 218A. ​​​​​​​​Because public assistance fraud is a crime, substantiated investigations are referred for criminal prosecution or administrative sanctions.”</a:t>
            </a:r>
          </a:p>
          <a:p>
            <a:endParaRPr lang="en-US" dirty="0"/>
          </a:p>
          <a:p>
            <a:r>
              <a:rPr lang="en-US" dirty="0"/>
              <a:t>​”The Office of the Attorney General believes that every patient in a nursing home, Medicaid facility, or personal care home deserves to be treated with dignity and respect and should be free from patient abuse, neglect, or exploitation. Instances of abuse are investigated, and when appropriate, prosecuted. Another </a:t>
            </a:r>
            <a:r>
              <a:rPr lang="en-US" b="1" dirty="0"/>
              <a:t>important goal of the Office is to ensure the financial integrity of the Kentucky Medical Assistance Program through the investigation and prosecution of healthcare providers who fraudulently bill or abuse the Medicaid system.”</a:t>
            </a:r>
          </a:p>
          <a:p>
            <a:endParaRPr lang="en-US" dirty="0"/>
          </a:p>
          <a:p>
            <a:r>
              <a:rPr lang="en-US" dirty="0"/>
              <a:t>When completing an incident report which includes allegations of fraud, waste, and abuse, it is important for agencies to document the information has been reported to the proper authorities.  This may be captured in the events following the incident field.  If an agency fails to capture this information, a request for information will be sent back to ensure a report has been made.  The agency may be provided technical assistance to prevent future delays in reporting.  If an agency establishes a pattern of failure to report these incidents to the proper authorities, then a corrective action plan may be necessary.   </a:t>
            </a:r>
          </a:p>
          <a:p>
            <a:endParaRPr lang="en-US" dirty="0"/>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17</a:t>
            </a:fld>
            <a:endParaRPr lang="en-US" dirty="0"/>
          </a:p>
        </p:txBody>
      </p:sp>
    </p:spTree>
    <p:extLst>
      <p:ext uri="{BB962C8B-B14F-4D97-AF65-F5344CB8AC3E}">
        <p14:creationId xmlns:p14="http://schemas.microsoft.com/office/powerpoint/2010/main" val="238814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important question in the MWMA incident screens.  </a:t>
            </a:r>
          </a:p>
          <a:p>
            <a:endParaRPr lang="en-US" dirty="0"/>
          </a:p>
          <a:p>
            <a:r>
              <a:rPr lang="en-US" dirty="0"/>
              <a:t>If this question is answered with a no – The critical incident will then be downgraded to a non-critical incident and the RMIR screens will not populate.  </a:t>
            </a:r>
          </a:p>
        </p:txBody>
      </p:sp>
      <p:sp>
        <p:nvSpPr>
          <p:cNvPr id="4" name="Slide Number Placeholder 3"/>
          <p:cNvSpPr>
            <a:spLocks noGrp="1"/>
          </p:cNvSpPr>
          <p:nvPr>
            <p:ph type="sldNum" sz="quarter" idx="5"/>
          </p:nvPr>
        </p:nvSpPr>
        <p:spPr/>
        <p:txBody>
          <a:bodyPr/>
          <a:lstStyle/>
          <a:p>
            <a:fld id="{BDB700CD-0652-4802-A04E-4C3788A63CBE}" type="slidenum">
              <a:rPr lang="en-US" smtClean="0"/>
              <a:t>18</a:t>
            </a:fld>
            <a:endParaRPr lang="en-US" dirty="0"/>
          </a:p>
        </p:txBody>
      </p:sp>
    </p:spTree>
    <p:extLst>
      <p:ext uri="{BB962C8B-B14F-4D97-AF65-F5344CB8AC3E}">
        <p14:creationId xmlns:p14="http://schemas.microsoft.com/office/powerpoint/2010/main" val="2104937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when an agency can recategorize an incident and when DAIL would need to.  </a:t>
            </a:r>
          </a:p>
        </p:txBody>
      </p:sp>
      <p:sp>
        <p:nvSpPr>
          <p:cNvPr id="4" name="Slide Number Placeholder 3"/>
          <p:cNvSpPr>
            <a:spLocks noGrp="1"/>
          </p:cNvSpPr>
          <p:nvPr>
            <p:ph type="sldNum" sz="quarter" idx="5"/>
          </p:nvPr>
        </p:nvSpPr>
        <p:spPr/>
        <p:txBody>
          <a:bodyPr/>
          <a:lstStyle/>
          <a:p>
            <a:fld id="{BDB700CD-0652-4802-A04E-4C3788A63CBE}" type="slidenum">
              <a:rPr lang="en-US" smtClean="0"/>
              <a:t>19</a:t>
            </a:fld>
            <a:endParaRPr lang="en-US" dirty="0"/>
          </a:p>
        </p:txBody>
      </p:sp>
    </p:spTree>
    <p:extLst>
      <p:ext uri="{BB962C8B-B14F-4D97-AF65-F5344CB8AC3E}">
        <p14:creationId xmlns:p14="http://schemas.microsoft.com/office/powerpoint/2010/main" val="3695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of reporting incidents. Such as: </a:t>
            </a:r>
          </a:p>
          <a:p>
            <a:pPr marL="233309" indent="-233309">
              <a:buAutoNum type="arabicParenR"/>
            </a:pPr>
            <a:endParaRPr lang="en-US" dirty="0"/>
          </a:p>
          <a:p>
            <a:pPr marL="233309" indent="-233309">
              <a:buAutoNum type="arabicParenR"/>
            </a:pPr>
            <a:r>
              <a:rPr lang="en-US" dirty="0"/>
              <a:t>Promotes Consistency. </a:t>
            </a:r>
          </a:p>
          <a:p>
            <a:pPr marL="233309" indent="-233309">
              <a:buAutoNum type="arabicParenR"/>
            </a:pPr>
            <a:r>
              <a:rPr lang="en-US" dirty="0"/>
              <a:t>The participant's record is accurate and reflective of real-time events which is a benefit because it helps to tell the participant's story.   This allows providers and DAIL to have a better understanding of what is going on with the participant.  </a:t>
            </a:r>
          </a:p>
          <a:p>
            <a:pPr marL="233309" indent="-233309">
              <a:buAutoNum type="arabicParenR"/>
            </a:pPr>
            <a:r>
              <a:rPr lang="en-US" dirty="0"/>
              <a:t>Timely communication between providers </a:t>
            </a:r>
          </a:p>
          <a:p>
            <a:pPr marL="233309" indent="-233309">
              <a:buAutoNum type="arabicParenR"/>
            </a:pPr>
            <a:r>
              <a:rPr lang="en-US" dirty="0"/>
              <a:t>Helps to identify potential risk to health, safety and welfare which lead us into these next benefits.</a:t>
            </a:r>
          </a:p>
          <a:p>
            <a:pPr marL="233309" indent="-233309">
              <a:buAutoNum type="arabicParenR"/>
            </a:pPr>
            <a:r>
              <a:rPr lang="en-US" dirty="0"/>
              <a:t>It provides opportunities to be proactive and mitigate future risk.  </a:t>
            </a:r>
          </a:p>
          <a:p>
            <a:pPr marL="233309" indent="-233309">
              <a:buAutoNum type="arabicParenR"/>
            </a:pPr>
            <a:r>
              <a:rPr lang="en-US" dirty="0"/>
              <a:t>Helps to identify trends. For example, the Risk Mitigation and Investigation Report (RMIR) ask if the participant has experienced three or more similar incidents in the last three months.  If the participant has then the reporting provider should look at the risk mitigation efforts that have been attempted and if they need to consider other options.  </a:t>
            </a:r>
          </a:p>
          <a:p>
            <a:pPr marL="233309" indent="-233309">
              <a:buAutoNum type="arabicParenR"/>
            </a:pPr>
            <a:r>
              <a:rPr lang="en-US" dirty="0"/>
              <a:t>They document actions taken by the provider to serve the participant.   </a:t>
            </a:r>
          </a:p>
          <a:p>
            <a:pPr marL="233309" indent="-233309">
              <a:buAutoNum type="arabicParenR"/>
            </a:pPr>
            <a:r>
              <a:rPr lang="en-US" dirty="0"/>
              <a:t>In review of incidents, DAIL ensures appropriate reporting of abuse, neglect and exploitation.  </a:t>
            </a:r>
          </a:p>
          <a:p>
            <a:pPr marL="233309" indent="-233309">
              <a:buAutoNum type="arabicParenR"/>
            </a:pPr>
            <a:r>
              <a:rPr lang="en-US" dirty="0"/>
              <a:t>DAIL also reviews for timely discharge and case closure.  If case manager knows that a participant is not returning to services due to admission to LTC or if the participant passes away, program closure should begin upon notification.  </a:t>
            </a:r>
          </a:p>
        </p:txBody>
      </p:sp>
      <p:sp>
        <p:nvSpPr>
          <p:cNvPr id="4" name="Slide Number Placeholder 3"/>
          <p:cNvSpPr>
            <a:spLocks noGrp="1"/>
          </p:cNvSpPr>
          <p:nvPr>
            <p:ph type="sldNum" sz="quarter" idx="5"/>
          </p:nvPr>
        </p:nvSpPr>
        <p:spPr/>
        <p:txBody>
          <a:bodyPr/>
          <a:lstStyle/>
          <a:p>
            <a:fld id="{BDB700CD-0652-4802-A04E-4C3788A63CBE}" type="slidenum">
              <a:rPr lang="en-US" smtClean="0"/>
              <a:t>2</a:t>
            </a:fld>
            <a:endParaRPr lang="en-US" dirty="0"/>
          </a:p>
        </p:txBody>
      </p:sp>
    </p:spTree>
    <p:extLst>
      <p:ext uri="{BB962C8B-B14F-4D97-AF65-F5344CB8AC3E}">
        <p14:creationId xmlns:p14="http://schemas.microsoft.com/office/powerpoint/2010/main" val="289975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These are examples, but not all inclusive.  </a:t>
            </a:r>
          </a:p>
          <a:p>
            <a:pPr defTabSz="933237">
              <a:defRPr/>
            </a:pPr>
            <a:endParaRPr lang="en-US" dirty="0"/>
          </a:p>
          <a:p>
            <a:pPr defTabSz="933237">
              <a:defRPr/>
            </a:pPr>
            <a:r>
              <a:rPr lang="en-US" dirty="0"/>
              <a:t>Each incident should be assessed on its own merit with the individual participant’s history taken into consideration when making the determination that a Risk Mitigation and Investigation Report (RMIR) should be completed.  </a:t>
            </a:r>
          </a:p>
          <a:p>
            <a:pPr defTabSz="933237">
              <a:defRPr/>
            </a:pPr>
            <a:endParaRPr lang="en-US" dirty="0"/>
          </a:p>
          <a:p>
            <a:pPr defTabSz="933237">
              <a:defRPr/>
            </a:pPr>
            <a:r>
              <a:rPr lang="en-US" dirty="0"/>
              <a:t>While completing the Risk Mitigation and Investigation Report (RMIR) requires additional work and information gathering, the outcome is beneficial to the participant and may prevent future incidents.  </a:t>
            </a:r>
          </a:p>
          <a:p>
            <a:pPr defTabSz="933237">
              <a:defRPr/>
            </a:pPr>
            <a:endParaRPr lang="en-US" dirty="0"/>
          </a:p>
          <a:p>
            <a:pPr defTabSz="933237">
              <a:defRPr/>
            </a:pPr>
            <a:r>
              <a:rPr lang="en-US" dirty="0"/>
              <a:t>It is worth the investment of time to mitigate risk and promote the health, safety, and welfare of the participant.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20</a:t>
            </a:fld>
            <a:endParaRPr lang="en-US" dirty="0"/>
          </a:p>
        </p:txBody>
      </p:sp>
    </p:spTree>
    <p:extLst>
      <p:ext uri="{BB962C8B-B14F-4D97-AF65-F5344CB8AC3E}">
        <p14:creationId xmlns:p14="http://schemas.microsoft.com/office/powerpoint/2010/main" val="4237624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when this determination is being made it is during the early stages of the incident report.  </a:t>
            </a:r>
          </a:p>
          <a:p>
            <a:endParaRPr lang="en-US" dirty="0"/>
          </a:p>
          <a:p>
            <a:r>
              <a:rPr lang="en-US" dirty="0"/>
              <a:t>Often, there are more questions to ask and more information to learn.  </a:t>
            </a:r>
          </a:p>
          <a:p>
            <a:endParaRPr lang="en-US" dirty="0"/>
          </a:p>
          <a:p>
            <a:r>
              <a:rPr lang="en-US" dirty="0"/>
              <a:t>A report alone may not help make the determination, so when an agency must ask more questions and investigate the situation, then #5 would apply and the Risk Mitigation and Investigation Report (RMIR) would be completed.  </a:t>
            </a:r>
          </a:p>
          <a:p>
            <a:endParaRPr lang="en-US" dirty="0"/>
          </a:p>
          <a:p>
            <a:r>
              <a:rPr lang="en-US" dirty="0"/>
              <a:t>When in doubt, best practice would be to complete the Risk Mitigation and Investigation Report (RMIR).  A participant’s health, safety, and welfare would not be negatively impacted by a Risk Mitigation and Investigation Report (RMIR) being completed.        </a:t>
            </a:r>
          </a:p>
        </p:txBody>
      </p:sp>
      <p:sp>
        <p:nvSpPr>
          <p:cNvPr id="4" name="Slide Number Placeholder 3"/>
          <p:cNvSpPr>
            <a:spLocks noGrp="1"/>
          </p:cNvSpPr>
          <p:nvPr>
            <p:ph type="sldNum" sz="quarter" idx="5"/>
          </p:nvPr>
        </p:nvSpPr>
        <p:spPr/>
        <p:txBody>
          <a:bodyPr/>
          <a:lstStyle/>
          <a:p>
            <a:fld id="{BDB700CD-0652-4802-A04E-4C3788A63CBE}" type="slidenum">
              <a:rPr lang="en-US" smtClean="0"/>
              <a:t>21</a:t>
            </a:fld>
            <a:endParaRPr lang="en-US" dirty="0"/>
          </a:p>
        </p:txBody>
      </p:sp>
    </p:spTree>
    <p:extLst>
      <p:ext uri="{BB962C8B-B14F-4D97-AF65-F5344CB8AC3E}">
        <p14:creationId xmlns:p14="http://schemas.microsoft.com/office/powerpoint/2010/main" val="25271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timely and investigate.  </a:t>
            </a:r>
          </a:p>
          <a:p>
            <a:endParaRPr lang="en-US" dirty="0"/>
          </a:p>
          <a:p>
            <a:r>
              <a:rPr lang="en-US" dirty="0"/>
              <a:t>It is everyone's goal to ensure the safety of the participant.  </a:t>
            </a:r>
          </a:p>
          <a:p>
            <a:endParaRPr lang="en-US" dirty="0"/>
          </a:p>
          <a:p>
            <a:r>
              <a:rPr lang="en-US" dirty="0"/>
              <a:t>These eight steps will help to prevent future incidents and help to ensure the participants safety. </a:t>
            </a:r>
          </a:p>
        </p:txBody>
      </p:sp>
      <p:sp>
        <p:nvSpPr>
          <p:cNvPr id="4" name="Slide Number Placeholder 3"/>
          <p:cNvSpPr>
            <a:spLocks noGrp="1"/>
          </p:cNvSpPr>
          <p:nvPr>
            <p:ph type="sldNum" sz="quarter" idx="5"/>
          </p:nvPr>
        </p:nvSpPr>
        <p:spPr/>
        <p:txBody>
          <a:bodyPr/>
          <a:lstStyle/>
          <a:p>
            <a:fld id="{BDB700CD-0652-4802-A04E-4C3788A63CBE}" type="slidenum">
              <a:rPr lang="en-US" smtClean="0"/>
              <a:t>22</a:t>
            </a:fld>
            <a:endParaRPr lang="en-US" dirty="0"/>
          </a:p>
        </p:txBody>
      </p:sp>
    </p:spTree>
    <p:extLst>
      <p:ext uri="{BB962C8B-B14F-4D97-AF65-F5344CB8AC3E}">
        <p14:creationId xmlns:p14="http://schemas.microsoft.com/office/powerpoint/2010/main" val="145610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Investigation what does it look like? </a:t>
            </a:r>
          </a:p>
          <a:p>
            <a:pPr defTabSz="933237">
              <a:defRPr/>
            </a:pPr>
            <a:endParaRPr lang="en-US" dirty="0"/>
          </a:p>
          <a:p>
            <a:pPr defTabSz="933237">
              <a:defRPr/>
            </a:pPr>
            <a:r>
              <a:rPr lang="en-US" dirty="0"/>
              <a:t>It means speaking to all parties, providing resources to the participant that are beneficial with the incident and reviewing their history to help prevent future incidents.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23</a:t>
            </a:fld>
            <a:endParaRPr lang="en-US" dirty="0"/>
          </a:p>
        </p:txBody>
      </p:sp>
    </p:spTree>
    <p:extLst>
      <p:ext uri="{BB962C8B-B14F-4D97-AF65-F5344CB8AC3E}">
        <p14:creationId xmlns:p14="http://schemas.microsoft.com/office/powerpoint/2010/main" val="396542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participants rights (then read the rights).  </a:t>
            </a:r>
          </a:p>
        </p:txBody>
      </p:sp>
      <p:sp>
        <p:nvSpPr>
          <p:cNvPr id="4" name="Slide Number Placeholder 3"/>
          <p:cNvSpPr>
            <a:spLocks noGrp="1"/>
          </p:cNvSpPr>
          <p:nvPr>
            <p:ph type="sldNum" sz="quarter" idx="5"/>
          </p:nvPr>
        </p:nvSpPr>
        <p:spPr/>
        <p:txBody>
          <a:bodyPr/>
          <a:lstStyle/>
          <a:p>
            <a:fld id="{BDB700CD-0652-4802-A04E-4C3788A63CBE}" type="slidenum">
              <a:rPr lang="en-US" smtClean="0"/>
              <a:t>24</a:t>
            </a:fld>
            <a:endParaRPr lang="en-US" dirty="0"/>
          </a:p>
        </p:txBody>
      </p:sp>
    </p:spTree>
    <p:extLst>
      <p:ext uri="{BB962C8B-B14F-4D97-AF65-F5344CB8AC3E}">
        <p14:creationId xmlns:p14="http://schemas.microsoft.com/office/powerpoint/2010/main" val="3806569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incident is completed, you will have 7 days to complete the Risk Mitigation and Investigation Report (RMIR) . The Risk Mitigation and Investigation Report  (RMIR) helps to identify any trends with the participant as well as any training needs from the provider.  Please be sure to review the participants history, has the participant has three or more similar incidents in the last three months?  If so, what mitigations efforts have you implemented to prevent future occurrences? We will talk about a few examples later in this presentations, in particularly falls.  </a:t>
            </a:r>
          </a:p>
        </p:txBody>
      </p:sp>
      <p:sp>
        <p:nvSpPr>
          <p:cNvPr id="4" name="Slide Number Placeholder 3"/>
          <p:cNvSpPr>
            <a:spLocks noGrp="1"/>
          </p:cNvSpPr>
          <p:nvPr>
            <p:ph type="sldNum" sz="quarter" idx="5"/>
          </p:nvPr>
        </p:nvSpPr>
        <p:spPr/>
        <p:txBody>
          <a:bodyPr/>
          <a:lstStyle/>
          <a:p>
            <a:fld id="{BDB700CD-0652-4802-A04E-4C3788A63CBE}" type="slidenum">
              <a:rPr lang="en-US" smtClean="0"/>
              <a:t>25</a:t>
            </a:fld>
            <a:endParaRPr lang="en-US" dirty="0"/>
          </a:p>
        </p:txBody>
      </p:sp>
    </p:spTree>
    <p:extLst>
      <p:ext uri="{BB962C8B-B14F-4D97-AF65-F5344CB8AC3E}">
        <p14:creationId xmlns:p14="http://schemas.microsoft.com/office/powerpoint/2010/main" val="169894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examples of the action page of the RMIR.  The one on the left gives detail while the one on the right provides no information and would require DAIL to send an RFI.  </a:t>
            </a:r>
          </a:p>
        </p:txBody>
      </p:sp>
      <p:sp>
        <p:nvSpPr>
          <p:cNvPr id="4" name="Slide Number Placeholder 3"/>
          <p:cNvSpPr>
            <a:spLocks noGrp="1"/>
          </p:cNvSpPr>
          <p:nvPr>
            <p:ph type="sldNum" sz="quarter" idx="5"/>
          </p:nvPr>
        </p:nvSpPr>
        <p:spPr/>
        <p:txBody>
          <a:bodyPr/>
          <a:lstStyle/>
          <a:p>
            <a:fld id="{BDB700CD-0652-4802-A04E-4C3788A63CBE}" type="slidenum">
              <a:rPr lang="en-US" smtClean="0"/>
              <a:t>26</a:t>
            </a:fld>
            <a:endParaRPr lang="en-US" dirty="0"/>
          </a:p>
        </p:txBody>
      </p:sp>
    </p:spTree>
    <p:extLst>
      <p:ext uri="{BB962C8B-B14F-4D97-AF65-F5344CB8AC3E}">
        <p14:creationId xmlns:p14="http://schemas.microsoft.com/office/powerpoint/2010/main" val="1655444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managers should clearly communicate in the comments section the actions they have taken and the information they have learned regarding the incident.  This is not a field for a literal interpretation of the term “sign-off” therefore the content of this field should be more than the case managers given name, “agree” or not applicable.  </a:t>
            </a:r>
          </a:p>
        </p:txBody>
      </p:sp>
      <p:sp>
        <p:nvSpPr>
          <p:cNvPr id="4" name="Slide Number Placeholder 3"/>
          <p:cNvSpPr>
            <a:spLocks noGrp="1"/>
          </p:cNvSpPr>
          <p:nvPr>
            <p:ph type="sldNum" sz="quarter" idx="5"/>
          </p:nvPr>
        </p:nvSpPr>
        <p:spPr/>
        <p:txBody>
          <a:bodyPr/>
          <a:lstStyle/>
          <a:p>
            <a:fld id="{BDB700CD-0652-4802-A04E-4C3788A63CBE}" type="slidenum">
              <a:rPr lang="en-US" smtClean="0"/>
              <a:t>27</a:t>
            </a:fld>
            <a:endParaRPr lang="en-US" dirty="0"/>
          </a:p>
        </p:txBody>
      </p:sp>
    </p:spTree>
    <p:extLst>
      <p:ext uri="{BB962C8B-B14F-4D97-AF65-F5344CB8AC3E}">
        <p14:creationId xmlns:p14="http://schemas.microsoft.com/office/powerpoint/2010/main" val="41037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completed case management fact finding screen.  This should be completed if the case manager disagrees with the findings of the Risk Mitigation and Investigation Report (RMIR).  Again, the case manager should utilize this opportunity to document their findings.  The case manager has seven Calander days to complete this task. </a:t>
            </a:r>
          </a:p>
        </p:txBody>
      </p:sp>
      <p:sp>
        <p:nvSpPr>
          <p:cNvPr id="4" name="Slide Number Placeholder 3"/>
          <p:cNvSpPr>
            <a:spLocks noGrp="1"/>
          </p:cNvSpPr>
          <p:nvPr>
            <p:ph type="sldNum" sz="quarter" idx="5"/>
          </p:nvPr>
        </p:nvSpPr>
        <p:spPr/>
        <p:txBody>
          <a:bodyPr/>
          <a:lstStyle/>
          <a:p>
            <a:fld id="{BDB700CD-0652-4802-A04E-4C3788A63CBE}" type="slidenum">
              <a:rPr lang="en-US" smtClean="0"/>
              <a:t>28</a:t>
            </a:fld>
            <a:endParaRPr lang="en-US" dirty="0"/>
          </a:p>
        </p:txBody>
      </p:sp>
    </p:spTree>
    <p:extLst>
      <p:ext uri="{BB962C8B-B14F-4D97-AF65-F5344CB8AC3E}">
        <p14:creationId xmlns:p14="http://schemas.microsoft.com/office/powerpoint/2010/main" val="1380192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for information can be prevented.  </a:t>
            </a:r>
          </a:p>
          <a:p>
            <a:endParaRPr lang="en-US" dirty="0"/>
          </a:p>
          <a:p>
            <a:pPr marL="233309" indent="-233309">
              <a:buAutoNum type="arabicParenR"/>
            </a:pPr>
            <a:r>
              <a:rPr lang="en-US" dirty="0"/>
              <a:t>If the incident or Risk Mitigation and Investigation Report (RMIR) are late, take ownership of it.  Provide an explanation as to why it was late and what actions you will take to prevent this in the future. </a:t>
            </a:r>
          </a:p>
          <a:p>
            <a:pPr marL="233309" indent="-233309">
              <a:buAutoNum type="arabicParenR"/>
            </a:pPr>
            <a:r>
              <a:rPr lang="en-US" dirty="0"/>
              <a:t>If the participant had been in the hospital investigate to find out when they were discharge.  We also want to know when services resumed.  This would apply not only if they had been in the hospital but for any reason that there was a gap in services.  </a:t>
            </a:r>
          </a:p>
          <a:p>
            <a:pPr marL="233309" indent="-233309">
              <a:buAutoNum type="arabicParenR"/>
            </a:pPr>
            <a:r>
              <a:rPr lang="en-US" dirty="0"/>
              <a:t>Was the Department for Community Based Services (DCBS), Adult Protective Services (APS) or Child Protective Services (CPS) contacted?  If so, make sure you have noted the Intake ID or Web ID on the notification screen along with date and time of referral.</a:t>
            </a:r>
          </a:p>
          <a:p>
            <a:pPr marL="233309" indent="-233309">
              <a:buAutoNum type="arabicParenR"/>
            </a:pPr>
            <a:r>
              <a:rPr lang="en-US" dirty="0"/>
              <a:t>If Adult Protective Services or Child Protective Services was contacted, provide an update on the investigation.  </a:t>
            </a:r>
          </a:p>
          <a:p>
            <a:pPr marL="233309" indent="-233309">
              <a:buAutoNum type="arabicParenR"/>
            </a:pPr>
            <a:r>
              <a:rPr lang="en-US" dirty="0"/>
              <a:t>If the participant has passed away or they will not be returning home from long term care, ensure program closure is submitted timely.</a:t>
            </a:r>
          </a:p>
          <a:p>
            <a:pPr marL="233309" indent="-233309">
              <a:buAutoNum type="arabicParenR"/>
            </a:pPr>
            <a:r>
              <a:rPr lang="en-US" dirty="0"/>
              <a:t>If the participant has passed away include an upload of the obituary or death certificate.  </a:t>
            </a:r>
          </a:p>
          <a:p>
            <a:pPr marL="233309" indent="-233309">
              <a:buAutoNum type="arabicParenR"/>
            </a:pPr>
            <a:r>
              <a:rPr lang="en-US" dirty="0"/>
              <a:t>If the participants services have been on hold has it exceeded 60 days or is it close?  Document your acknowledgement of the 60-day rule to access services for program closure.</a:t>
            </a:r>
          </a:p>
          <a:p>
            <a:pPr marL="233309" indent="-233309">
              <a:buAutoNum type="arabicParenR"/>
            </a:pPr>
            <a:endParaRPr lang="en-US" dirty="0"/>
          </a:p>
          <a:p>
            <a:r>
              <a:rPr lang="en-US" dirty="0"/>
              <a:t>If you are a case manager, ensure that you are completing the inability to access services screen if the participants services have been put on hold for any reason or amount of time.  </a:t>
            </a:r>
          </a:p>
        </p:txBody>
      </p:sp>
      <p:sp>
        <p:nvSpPr>
          <p:cNvPr id="4" name="Slide Number Placeholder 3"/>
          <p:cNvSpPr>
            <a:spLocks noGrp="1"/>
          </p:cNvSpPr>
          <p:nvPr>
            <p:ph type="sldNum" sz="quarter" idx="5"/>
          </p:nvPr>
        </p:nvSpPr>
        <p:spPr/>
        <p:txBody>
          <a:bodyPr/>
          <a:lstStyle/>
          <a:p>
            <a:fld id="{BDB700CD-0652-4802-A04E-4C3788A63CBE}" type="slidenum">
              <a:rPr lang="en-US" smtClean="0"/>
              <a:t>29</a:t>
            </a:fld>
            <a:endParaRPr lang="en-US" dirty="0"/>
          </a:p>
        </p:txBody>
      </p:sp>
    </p:spTree>
    <p:extLst>
      <p:ext uri="{BB962C8B-B14F-4D97-AF65-F5344CB8AC3E}">
        <p14:creationId xmlns:p14="http://schemas.microsoft.com/office/powerpoint/2010/main" val="324070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twelve different types of incidents you will select from when submitting a CIR.  In each category we have provided examples of types of incidents.  </a:t>
            </a:r>
          </a:p>
          <a:p>
            <a:endParaRPr lang="en-US" dirty="0"/>
          </a:p>
          <a:p>
            <a:r>
              <a:rPr lang="en-US" dirty="0"/>
              <a:t>We want to draw your attention to the suspected abuse category, specifically Restraints. When looking at waiver assurances and performance measures, specifically appendix G, Health and Welfare, Participant Safeguards, Kentucky policy and procedures prohibit the use of restraints and seclusions, which is also a federal expectation.  Kentucky must then ensure providers are following this guidance.  Providers are not only responsible for ensuring there are policy and procedures in place that prevent the use of restraints but also reporting in the event these expectations are not followed.   </a:t>
            </a:r>
          </a:p>
          <a:p>
            <a:endParaRPr lang="en-US" dirty="0"/>
          </a:p>
          <a:p>
            <a:r>
              <a:rPr lang="en-US" dirty="0"/>
              <a:t>As we move along in this presentation, we will clarify the definitions of physical and chemical restraints as well as seclusions.  Staff should be trained and know the difference.  This is critical in accurate incident reporting and meeting waiver assurances in this area.  </a:t>
            </a:r>
          </a:p>
        </p:txBody>
      </p:sp>
      <p:sp>
        <p:nvSpPr>
          <p:cNvPr id="4" name="Slide Number Placeholder 3"/>
          <p:cNvSpPr>
            <a:spLocks noGrp="1"/>
          </p:cNvSpPr>
          <p:nvPr>
            <p:ph type="sldNum" sz="quarter" idx="5"/>
          </p:nvPr>
        </p:nvSpPr>
        <p:spPr/>
        <p:txBody>
          <a:bodyPr/>
          <a:lstStyle/>
          <a:p>
            <a:fld id="{BDB700CD-0652-4802-A04E-4C3788A63CBE}" type="slidenum">
              <a:rPr lang="en-US" smtClean="0"/>
              <a:t>3</a:t>
            </a:fld>
            <a:endParaRPr lang="en-US" dirty="0"/>
          </a:p>
        </p:txBody>
      </p:sp>
    </p:spTree>
    <p:extLst>
      <p:ext uri="{BB962C8B-B14F-4D97-AF65-F5344CB8AC3E}">
        <p14:creationId xmlns:p14="http://schemas.microsoft.com/office/powerpoint/2010/main" val="2558935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Abbreviations can cause confusion and misunderstandings when reviewing incident documentation.</a:t>
            </a:r>
          </a:p>
          <a:p>
            <a:endParaRPr lang="en-US" dirty="0"/>
          </a:p>
          <a:p>
            <a:r>
              <a:rPr lang="en-US" dirty="0"/>
              <a:t>It is important for Adult Day Health Care (ADHC) staff and case managers to document additional risk mitigation efforts in progress notes/case notes.  </a:t>
            </a:r>
          </a:p>
          <a:p>
            <a:endParaRPr lang="en-US" dirty="0"/>
          </a:p>
          <a:p>
            <a:r>
              <a:rPr lang="en-US" dirty="0"/>
              <a:t>While being timely is important, there is value in allowing time (up to 7 days) to investigate the report and gather more information.  This leads to a more detailed and comprehensive Risk Mitigation and Investigation Report (RMIR).</a:t>
            </a:r>
          </a:p>
          <a:p>
            <a:endParaRPr lang="en-US" dirty="0"/>
          </a:p>
          <a:p>
            <a:r>
              <a:rPr lang="en-US" dirty="0"/>
              <a:t>The Department for Medicaid Services and the Department for Aging and Independent Living have identified old incidents that are significantly past due.  We ask all agencies to review outstanding incidents that are still in progress and get those closed out as soon as possible.  Failure to do so, could result in a formal technical assistance plan or corrective action plan.  It is important for agencies and agency supervisors to keep an eye on critical incidents and provide follow up requested information in a timely manner.  This routine maintenance should be completed by agencies monthly.  </a:t>
            </a:r>
          </a:p>
        </p:txBody>
      </p:sp>
      <p:sp>
        <p:nvSpPr>
          <p:cNvPr id="4" name="Slide Number Placeholder 3"/>
          <p:cNvSpPr>
            <a:spLocks noGrp="1"/>
          </p:cNvSpPr>
          <p:nvPr>
            <p:ph type="sldNum" sz="quarter" idx="5"/>
          </p:nvPr>
        </p:nvSpPr>
        <p:spPr/>
        <p:txBody>
          <a:bodyPr/>
          <a:lstStyle/>
          <a:p>
            <a:fld id="{BDB700CD-0652-4802-A04E-4C3788A63CBE}" type="slidenum">
              <a:rPr lang="en-US" smtClean="0"/>
              <a:t>30</a:t>
            </a:fld>
            <a:endParaRPr lang="en-US" dirty="0"/>
          </a:p>
        </p:txBody>
      </p:sp>
    </p:spTree>
    <p:extLst>
      <p:ext uri="{BB962C8B-B14F-4D97-AF65-F5344CB8AC3E}">
        <p14:creationId xmlns:p14="http://schemas.microsoft.com/office/powerpoint/2010/main" val="2626666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will see how Critical Incidents and Performance Measures matters. You will see how it all goes hand and hand. </a:t>
            </a:r>
          </a:p>
        </p:txBody>
      </p:sp>
      <p:sp>
        <p:nvSpPr>
          <p:cNvPr id="4" name="Slide Number Placeholder 3"/>
          <p:cNvSpPr>
            <a:spLocks noGrp="1"/>
          </p:cNvSpPr>
          <p:nvPr>
            <p:ph type="sldNum" sz="quarter" idx="5"/>
          </p:nvPr>
        </p:nvSpPr>
        <p:spPr/>
        <p:txBody>
          <a:bodyPr/>
          <a:lstStyle/>
          <a:p>
            <a:fld id="{BDB700CD-0652-4802-A04E-4C3788A63CBE}" type="slidenum">
              <a:rPr lang="en-US" smtClean="0"/>
              <a:t>31</a:t>
            </a:fld>
            <a:endParaRPr lang="en-US" dirty="0"/>
          </a:p>
        </p:txBody>
      </p:sp>
    </p:spTree>
    <p:extLst>
      <p:ext uri="{BB962C8B-B14F-4D97-AF65-F5344CB8AC3E}">
        <p14:creationId xmlns:p14="http://schemas.microsoft.com/office/powerpoint/2010/main" val="1282020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safety, and welfare of the waiver participant is the highest priority.  Under section 1915 (c) of the Social Security Act, States are required to annually report information on the health and welfare of participants.   </a:t>
            </a:r>
          </a:p>
          <a:p>
            <a:endParaRPr lang="en-US" dirty="0"/>
          </a:p>
          <a:p>
            <a:r>
              <a:rPr lang="en-US" dirty="0"/>
              <a:t>For this reason, Medicaid Waiver Management Application extracts data from the critical incident screens to meet this federal requirement.  It is important that incident information is accurate and as thorough as possible.  </a:t>
            </a:r>
          </a:p>
          <a:p>
            <a:endParaRPr lang="en-US" dirty="0"/>
          </a:p>
          <a:p>
            <a:r>
              <a:rPr lang="en-US" dirty="0"/>
              <a:t>We continually strive to improve the incident reporting process.  Agencies should invest time in reviewing case notes and incidents to avoid under reporting and ensure risk mitigation efforts are documented.  Please remember to always utilize the Incident Reporting Instructional Guide for 1915(c) HCBS Waiver Services Updated: June 4, 2021, as a point of reference.</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32</a:t>
            </a:fld>
            <a:endParaRPr lang="en-US" dirty="0"/>
          </a:p>
        </p:txBody>
      </p:sp>
    </p:spTree>
    <p:extLst>
      <p:ext uri="{BB962C8B-B14F-4D97-AF65-F5344CB8AC3E}">
        <p14:creationId xmlns:p14="http://schemas.microsoft.com/office/powerpoint/2010/main" val="1238253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Medicaid Waiver Management Application extracts data that focuses on reports categorizes as abuse, neglect or exploitation.  </a:t>
            </a:r>
          </a:p>
          <a:p>
            <a:pPr defTabSz="933237">
              <a:defRPr/>
            </a:pPr>
            <a:r>
              <a:rPr lang="en-US" dirty="0"/>
              <a:t>First -If the report is categorized as abuse, neglect and exploitation, then the notification screen should reflect a report made to the appropriate authorities, the Department for Community Based Services. </a:t>
            </a:r>
          </a:p>
          <a:p>
            <a:pPr defTabSz="933237">
              <a:defRPr/>
            </a:pPr>
            <a:r>
              <a:rPr lang="en-US" dirty="0"/>
              <a:t>Second – Please keep in mind that not all referrals are accepted. If you call the Kentucky Hotline you can give more detailed information than you can through the web.  </a:t>
            </a:r>
          </a:p>
          <a:p>
            <a:pPr defTabSz="933237">
              <a:defRPr/>
            </a:pPr>
            <a:r>
              <a:rPr lang="en-US" dirty="0"/>
              <a:t>Reporting Fraud, Waste, and Abuse is equally as important to document as it also directly impacts the participant’s health, safety, and welfare.  Participants have a right to receive waiver services, free from fraud, waste, or program abuse.  Remember to report these concerns to the Office of Inspector General or the Attorney General’s office and remember to appropriately completed the notification screen.  </a:t>
            </a:r>
          </a:p>
          <a:p>
            <a:pPr defTabSz="933237">
              <a:defRPr/>
            </a:pPr>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33</a:t>
            </a:fld>
            <a:endParaRPr lang="en-US" dirty="0"/>
          </a:p>
        </p:txBody>
      </p:sp>
    </p:spTree>
    <p:extLst>
      <p:ext uri="{BB962C8B-B14F-4D97-AF65-F5344CB8AC3E}">
        <p14:creationId xmlns:p14="http://schemas.microsoft.com/office/powerpoint/2010/main" val="3504126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DAIL review process, it has been identified that agencies have classified an incident as including restraints or seclusions, when that has not actually been the case.  </a:t>
            </a:r>
            <a:r>
              <a:rPr lang="en-US" b="1" dirty="0"/>
              <a:t>Everyone knows or should know that restraints and seclusions are prohibited in serving waiver participants.  </a:t>
            </a:r>
          </a:p>
          <a:p>
            <a:endParaRPr lang="en-US" b="1" dirty="0"/>
          </a:p>
          <a:p>
            <a:r>
              <a:rPr lang="en-US" dirty="0"/>
              <a:t>While a participant may decide to seclude themselves, this would not be classified on an incident as seclusion.  A seclusion is an </a:t>
            </a:r>
            <a:r>
              <a:rPr lang="en-US" b="1" dirty="0"/>
              <a:t>involuntary</a:t>
            </a:r>
            <a:r>
              <a:rPr lang="en-US" dirty="0"/>
              <a:t> confinement.  This would be an act against the participant.  Please see the next slide as a reminder of the terminology being utilized.  An incorrect categorization could imply an agency is in violation of the waiver application/regulations when that was not actually the case.    </a:t>
            </a:r>
          </a:p>
        </p:txBody>
      </p:sp>
      <p:sp>
        <p:nvSpPr>
          <p:cNvPr id="4" name="Slide Number Placeholder 3"/>
          <p:cNvSpPr>
            <a:spLocks noGrp="1"/>
          </p:cNvSpPr>
          <p:nvPr>
            <p:ph type="sldNum" sz="quarter" idx="5"/>
          </p:nvPr>
        </p:nvSpPr>
        <p:spPr/>
        <p:txBody>
          <a:bodyPr/>
          <a:lstStyle/>
          <a:p>
            <a:fld id="{BDB700CD-0652-4802-A04E-4C3788A63CBE}" type="slidenum">
              <a:rPr lang="en-US" smtClean="0"/>
              <a:t>34</a:t>
            </a:fld>
            <a:endParaRPr lang="en-US" dirty="0"/>
          </a:p>
        </p:txBody>
      </p:sp>
    </p:spTree>
    <p:extLst>
      <p:ext uri="{BB962C8B-B14F-4D97-AF65-F5344CB8AC3E}">
        <p14:creationId xmlns:p14="http://schemas.microsoft.com/office/powerpoint/2010/main" val="494776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tabLst>
                <a:tab pos="186647" algn="l"/>
              </a:tabLst>
              <a:defRPr/>
            </a:pPr>
            <a:r>
              <a:rPr lang="en-US" dirty="0">
                <a:ea typeface="Times New Roman" panose="02020603050405020304" pitchFamily="18" charset="0"/>
                <a:cs typeface="Times New Roman" panose="02020603050405020304" pitchFamily="18" charset="0"/>
              </a:rPr>
              <a:t>Please ensure staff are aware of these definitions.  Accuracy in categorizing and incident is important and as mentioned previously, these are directly tied to wavier assurances.  </a:t>
            </a:r>
          </a:p>
          <a:p>
            <a:pPr defTabSz="933237">
              <a:tabLst>
                <a:tab pos="186647" algn="l"/>
              </a:tabLst>
              <a:defRPr/>
            </a:pPr>
            <a:endParaRPr lang="en-US" dirty="0">
              <a:ea typeface="Times New Roman" panose="02020603050405020304" pitchFamily="18" charset="0"/>
              <a:cs typeface="Times New Roman" panose="02020603050405020304" pitchFamily="18" charset="0"/>
            </a:endParaRPr>
          </a:p>
          <a:p>
            <a:pPr defTabSz="933237">
              <a:tabLst>
                <a:tab pos="186647" algn="l"/>
              </a:tabLst>
              <a:defRPr/>
            </a:pPr>
            <a:r>
              <a:rPr lang="en-US" dirty="0">
                <a:ea typeface="Times New Roman" panose="02020603050405020304" pitchFamily="18" charset="0"/>
                <a:cs typeface="Times New Roman" panose="02020603050405020304" pitchFamily="18" charset="0"/>
              </a:rPr>
              <a:t>"Chemical restraint" means a drug or medication:</a:t>
            </a:r>
          </a:p>
          <a:p>
            <a:pPr defTabSz="933237">
              <a:tabLst>
                <a:tab pos="186647" algn="l"/>
              </a:tabLst>
              <a:defRPr/>
            </a:pPr>
            <a:r>
              <a:rPr lang="en-US" dirty="0">
                <a:ea typeface="Times New Roman" panose="02020603050405020304" pitchFamily="18" charset="0"/>
                <a:cs typeface="Times New Roman" panose="02020603050405020304" pitchFamily="18" charset="0"/>
              </a:rPr>
              <a:t>(a) Used to restrict an individual's:</a:t>
            </a:r>
          </a:p>
          <a:p>
            <a:pPr marL="46662" defTabSz="933237">
              <a:tabLst>
                <a:tab pos="186647" algn="l"/>
              </a:tabLst>
              <a:defRPr/>
            </a:pPr>
            <a:r>
              <a:rPr lang="en-US" dirty="0">
                <a:ea typeface="Times New Roman" panose="02020603050405020304" pitchFamily="18" charset="0"/>
                <a:cs typeface="Times New Roman" panose="02020603050405020304" pitchFamily="18" charset="0"/>
              </a:rPr>
              <a:t>1. Behavior; or</a:t>
            </a:r>
          </a:p>
          <a:p>
            <a:pPr marL="46662" defTabSz="933237">
              <a:tabLst>
                <a:tab pos="186647" algn="l"/>
              </a:tabLst>
              <a:defRPr/>
            </a:pPr>
            <a:r>
              <a:rPr lang="en-US" dirty="0">
                <a:ea typeface="Times New Roman" panose="02020603050405020304" pitchFamily="18" charset="0"/>
                <a:cs typeface="Times New Roman" panose="02020603050405020304" pitchFamily="18" charset="0"/>
              </a:rPr>
              <a:t>2. Freedom of movement; and</a:t>
            </a:r>
          </a:p>
          <a:p>
            <a:pPr defTabSz="933237">
              <a:tabLst>
                <a:tab pos="186647" algn="l"/>
              </a:tabLst>
              <a:defRPr/>
            </a:pPr>
            <a:r>
              <a:rPr lang="en-US" dirty="0">
                <a:ea typeface="Times New Roman" panose="02020603050405020304" pitchFamily="18" charset="0"/>
                <a:cs typeface="Times New Roman" panose="02020603050405020304" pitchFamily="18" charset="0"/>
              </a:rPr>
              <a:t>(b)  </a:t>
            </a:r>
          </a:p>
          <a:p>
            <a:pPr marL="46662" defTabSz="933237">
              <a:tabLst>
                <a:tab pos="186647" algn="l"/>
              </a:tabLst>
              <a:defRPr/>
            </a:pPr>
            <a:r>
              <a:rPr lang="en-US" dirty="0">
                <a:ea typeface="Times New Roman" panose="02020603050405020304" pitchFamily="18" charset="0"/>
                <a:cs typeface="Times New Roman" panose="02020603050405020304" pitchFamily="18" charset="0"/>
              </a:rPr>
              <a:t>1. That is not a standard treatment for the individual's condition; or</a:t>
            </a:r>
          </a:p>
          <a:p>
            <a:pPr marL="46662" defTabSz="933237">
              <a:tabLst>
                <a:tab pos="186647" algn="l"/>
              </a:tabLst>
              <a:defRPr/>
            </a:pPr>
            <a:r>
              <a:rPr lang="en-US" dirty="0">
                <a:ea typeface="Times New Roman" panose="02020603050405020304" pitchFamily="18" charset="0"/>
                <a:cs typeface="Times New Roman" panose="02020603050405020304" pitchFamily="18" charset="0"/>
              </a:rPr>
              <a:t>2. Dosage that is not an appropriate dosage for the individual's condition.</a:t>
            </a:r>
          </a:p>
          <a:p>
            <a:pPr marL="46662" defTabSz="933237">
              <a:tabLst>
                <a:tab pos="186647" algn="l"/>
              </a:tabLst>
              <a:defRPr/>
            </a:pPr>
            <a:endParaRPr lang="en-US" dirty="0">
              <a:ea typeface="Times New Roman" panose="02020603050405020304" pitchFamily="18" charset="0"/>
              <a:cs typeface="Times New Roman" panose="02020603050405020304" pitchFamily="18" charset="0"/>
            </a:endParaRPr>
          </a:p>
          <a:p>
            <a:pPr defTabSz="933237">
              <a:tabLst>
                <a:tab pos="186647" algn="l"/>
              </a:tabLst>
              <a:defRPr/>
            </a:pPr>
            <a:r>
              <a:rPr lang="en-US" dirty="0">
                <a:ea typeface="Times New Roman" panose="02020603050405020304" pitchFamily="18" charset="0"/>
                <a:cs typeface="Times New Roman" panose="02020603050405020304" pitchFamily="18" charset="0"/>
              </a:rPr>
              <a:t>"Physical restraint" means any manual method or physical or mechanical device, material, or equipment that:</a:t>
            </a:r>
          </a:p>
          <a:p>
            <a:pPr defTabSz="933237">
              <a:tabLst>
                <a:tab pos="186647" algn="l"/>
              </a:tabLst>
              <a:defRPr/>
            </a:pPr>
            <a:r>
              <a:rPr lang="en-US" dirty="0">
                <a:ea typeface="Times New Roman" panose="02020603050405020304" pitchFamily="18" charset="0"/>
                <a:cs typeface="Times New Roman" panose="02020603050405020304" pitchFamily="18" charset="0"/>
              </a:rPr>
              <a:t>(a) Immobilizes or reduces the ability of a person to move his or her arms, legs, body, or head freely; and</a:t>
            </a:r>
          </a:p>
          <a:p>
            <a:pPr defTabSz="933237">
              <a:tabLst>
                <a:tab pos="186647" algn="l"/>
              </a:tabLst>
              <a:defRPr/>
            </a:pPr>
            <a:r>
              <a:rPr lang="en-US" dirty="0">
                <a:ea typeface="Times New Roman" panose="02020603050405020304" pitchFamily="18" charset="0"/>
                <a:cs typeface="Times New Roman" panose="02020603050405020304" pitchFamily="18" charset="0"/>
              </a:rPr>
              <a:t>(b) Does not include orthopedically prescribed devices or other devices, surgical dressings or bandages, protective helmets, or other methods that involve the physical holding of a person for the purpose of:</a:t>
            </a:r>
          </a:p>
          <a:p>
            <a:pPr marL="46662" defTabSz="933237">
              <a:tabLst>
                <a:tab pos="186647" algn="l"/>
              </a:tabLst>
              <a:defRPr/>
            </a:pPr>
            <a:r>
              <a:rPr lang="en-US" dirty="0">
                <a:ea typeface="Times New Roman" panose="02020603050405020304" pitchFamily="18" charset="0"/>
                <a:cs typeface="Times New Roman" panose="02020603050405020304" pitchFamily="18" charset="0"/>
              </a:rPr>
              <a:t>1. Conducting routine physical examinations or tests;</a:t>
            </a:r>
          </a:p>
          <a:p>
            <a:pPr marL="46662" defTabSz="933237">
              <a:tabLst>
                <a:tab pos="186647" algn="l"/>
              </a:tabLst>
              <a:defRPr/>
            </a:pPr>
            <a:r>
              <a:rPr lang="en-US" dirty="0">
                <a:ea typeface="Times New Roman" panose="02020603050405020304" pitchFamily="18" charset="0"/>
                <a:cs typeface="Times New Roman" panose="02020603050405020304" pitchFamily="18" charset="0"/>
              </a:rPr>
              <a:t>2. Protecting the person from falling out of bed; or</a:t>
            </a:r>
          </a:p>
          <a:p>
            <a:pPr marL="46662" defTabSz="933237">
              <a:tabLst>
                <a:tab pos="186647" algn="l"/>
              </a:tabLst>
              <a:defRPr/>
            </a:pPr>
            <a:r>
              <a:rPr lang="en-US" dirty="0">
                <a:ea typeface="Times New Roman" panose="02020603050405020304" pitchFamily="18" charset="0"/>
                <a:cs typeface="Times New Roman" panose="02020603050405020304" pitchFamily="18" charset="0"/>
              </a:rPr>
              <a:t>3. Permitting the person to participate in activities without the risk of physical harm.</a:t>
            </a:r>
          </a:p>
          <a:p>
            <a:pPr marL="46662" defTabSz="933237">
              <a:tabLst>
                <a:tab pos="186647" algn="l"/>
              </a:tabLst>
              <a:defRPr/>
            </a:pPr>
            <a:endParaRPr lang="en-US" dirty="0">
              <a:ea typeface="Times New Roman" panose="02020603050405020304" pitchFamily="18" charset="0"/>
              <a:cs typeface="Times New Roman" panose="02020603050405020304" pitchFamily="18" charset="0"/>
            </a:endParaRPr>
          </a:p>
          <a:p>
            <a:pPr defTabSz="933237">
              <a:tabLst>
                <a:tab pos="186647" algn="l"/>
              </a:tabLst>
              <a:defRPr/>
            </a:pPr>
            <a:r>
              <a:rPr lang="en-US" dirty="0">
                <a:ea typeface="Times New Roman" panose="02020603050405020304" pitchFamily="18" charset="0"/>
                <a:cs typeface="Times New Roman" panose="02020603050405020304" pitchFamily="18" charset="0"/>
              </a:rPr>
              <a:t>"Seclusion" means the involuntary confinement of a participant alone in:</a:t>
            </a:r>
          </a:p>
          <a:p>
            <a:pPr defTabSz="933237">
              <a:tabLst>
                <a:tab pos="186647" algn="l"/>
              </a:tabLst>
              <a:defRPr/>
            </a:pPr>
            <a:r>
              <a:rPr lang="en-US" dirty="0">
                <a:ea typeface="Times New Roman" panose="02020603050405020304" pitchFamily="18" charset="0"/>
                <a:cs typeface="Times New Roman" panose="02020603050405020304" pitchFamily="18" charset="0"/>
              </a:rPr>
              <a:t>(a) A room; or</a:t>
            </a:r>
          </a:p>
          <a:p>
            <a:pPr defTabSz="933237">
              <a:tabLst>
                <a:tab pos="186647" algn="l"/>
              </a:tabLst>
              <a:defRPr/>
            </a:pPr>
            <a:r>
              <a:rPr lang="en-US" dirty="0">
                <a:ea typeface="Times New Roman" panose="02020603050405020304" pitchFamily="18" charset="0"/>
                <a:cs typeface="Times New Roman" panose="02020603050405020304" pitchFamily="18" charset="0"/>
              </a:rPr>
              <a:t>(b) An area from which the participant is physically prevented from leaving.</a:t>
            </a:r>
          </a:p>
          <a:p>
            <a:pPr marL="46662" defTabSz="933237">
              <a:tabLst>
                <a:tab pos="186647" algn="l"/>
              </a:tabLst>
              <a:defRPr/>
            </a:pPr>
            <a:endParaRPr lang="en-US" dirty="0">
              <a:ea typeface="Times New Roman" panose="02020603050405020304" pitchFamily="18" charset="0"/>
              <a:cs typeface="Times New Roman" panose="02020603050405020304" pitchFamily="18" charset="0"/>
            </a:endParaRPr>
          </a:p>
          <a:p>
            <a:pPr marL="46662" defTabSz="933237">
              <a:tabLst>
                <a:tab pos="186647" algn="l"/>
              </a:tabLst>
              <a:defRPr/>
            </a:pPr>
            <a:endParaRPr lang="en-US" dirty="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35</a:t>
            </a:fld>
            <a:endParaRPr lang="en-US" dirty="0"/>
          </a:p>
        </p:txBody>
      </p:sp>
    </p:spTree>
    <p:extLst>
      <p:ext uri="{BB962C8B-B14F-4D97-AF65-F5344CB8AC3E}">
        <p14:creationId xmlns:p14="http://schemas.microsoft.com/office/powerpoint/2010/main" val="1170035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MWMA also extracts data to determine if there were a root cause identified.  </a:t>
            </a:r>
          </a:p>
          <a:p>
            <a:r>
              <a:rPr lang="en-US" dirty="0"/>
              <a:t>This is part of the action page on the Risk Mitigation and Investigation Report (RMIR).  </a:t>
            </a:r>
          </a:p>
          <a:p>
            <a:r>
              <a:rPr lang="en-US" dirty="0"/>
              <a:t>When you are completing the Risk Mitigation and Investigation Report (RMIR) think about these five things during your investigation:  </a:t>
            </a:r>
          </a:p>
          <a:p>
            <a:endParaRPr lang="en-US" dirty="0"/>
          </a:p>
          <a:p>
            <a:r>
              <a:rPr lang="en-US" dirty="0"/>
              <a:t>Define the problem.</a:t>
            </a:r>
          </a:p>
          <a:p>
            <a:r>
              <a:rPr lang="en-US" dirty="0"/>
              <a:t>Collect data to gather information.</a:t>
            </a:r>
          </a:p>
          <a:p>
            <a:r>
              <a:rPr lang="en-US" dirty="0"/>
              <a:t>Were there any factors that contributed to the incident?</a:t>
            </a:r>
          </a:p>
          <a:p>
            <a:r>
              <a:rPr lang="en-US" dirty="0"/>
              <a:t>Analyze all the information you gathered. </a:t>
            </a:r>
          </a:p>
          <a:p>
            <a:r>
              <a:rPr lang="en-US" dirty="0"/>
              <a:t>Finally, recommend and implement solutions.  </a:t>
            </a:r>
          </a:p>
          <a:p>
            <a:r>
              <a:rPr lang="en-US" dirty="0"/>
              <a:t>These steps will help you determine why the incident occurred, which is directly asked on the Risk Mitigation and Investigation Report (RMIR).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36</a:t>
            </a:fld>
            <a:endParaRPr lang="en-US" dirty="0"/>
          </a:p>
        </p:txBody>
      </p:sp>
    </p:spTree>
    <p:extLst>
      <p:ext uri="{BB962C8B-B14F-4D97-AF65-F5344CB8AC3E}">
        <p14:creationId xmlns:p14="http://schemas.microsoft.com/office/powerpoint/2010/main" val="274568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Calibri" panose="020F0502020204030204"/>
              </a:rPr>
              <a:t>Incidents can be a reflection of the services being provided.  When you are reviewing an incident think about the following questions (then read the questions from the slide).  </a:t>
            </a:r>
          </a:p>
          <a:p>
            <a:pPr defTabSz="933237">
              <a:defRPr/>
            </a:pPr>
            <a:endParaRPr lang="en-US" dirty="0">
              <a:latin typeface="Calibri" panose="020F0502020204030204"/>
            </a:endParaRPr>
          </a:p>
          <a:p>
            <a:pPr defTabSz="933237">
              <a:defRPr/>
            </a:pPr>
            <a:r>
              <a:rPr lang="en-US" dirty="0">
                <a:latin typeface="Calibri" panose="020F0502020204030204"/>
              </a:rPr>
              <a:t>Are you identifying trends such as Dehydration, Urinary Tract Infections, Falls or Trips to the Emergency Room?</a:t>
            </a:r>
          </a:p>
          <a:p>
            <a:pPr defTabSz="933237">
              <a:defRPr/>
            </a:pPr>
            <a:r>
              <a:rPr lang="en-US" dirty="0">
                <a:latin typeface="Calibri" panose="020F0502020204030204"/>
              </a:rPr>
              <a:t>Are you determining the root cause for the incident?  </a:t>
            </a:r>
          </a:p>
          <a:p>
            <a:pPr defTabSz="933237">
              <a:defRPr/>
            </a:pPr>
            <a:r>
              <a:rPr lang="en-US" dirty="0">
                <a:latin typeface="Calibri" panose="020F0502020204030204"/>
              </a:rPr>
              <a:t>Does your agency meet monthly or quarterly to go over this topic? </a:t>
            </a:r>
          </a:p>
          <a:p>
            <a:pPr defTabSz="933237">
              <a:defRPr/>
            </a:pPr>
            <a:r>
              <a:rPr lang="en-US" dirty="0">
                <a:latin typeface="Calibri" panose="020F0502020204030204"/>
              </a:rPr>
              <a:t>Are you taking steps to intervene to help prevent future incidents and providing additional education and supports?</a:t>
            </a:r>
          </a:p>
          <a:p>
            <a:pPr defTabSz="933237">
              <a:defRPr/>
            </a:pPr>
            <a:endParaRPr lang="en-US" dirty="0">
              <a:latin typeface="Calibri" panose="020F0502020204030204"/>
            </a:endParaRPr>
          </a:p>
          <a:p>
            <a:pPr defTabSz="933237">
              <a:defRPr/>
            </a:pPr>
            <a:r>
              <a:rPr lang="en-US" dirty="0">
                <a:latin typeface="Calibri" panose="020F0502020204030204"/>
              </a:rPr>
              <a:t>What can DAIL do to assist you? For example, DAIL collaborated with Behavioral Health to offer a suicide training due to the amount of critical incidents related to suicidal ideations.  </a:t>
            </a:r>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37</a:t>
            </a:fld>
            <a:endParaRPr lang="en-US" dirty="0"/>
          </a:p>
        </p:txBody>
      </p:sp>
    </p:spTree>
    <p:extLst>
      <p:ext uri="{BB962C8B-B14F-4D97-AF65-F5344CB8AC3E}">
        <p14:creationId xmlns:p14="http://schemas.microsoft.com/office/powerpoint/2010/main" val="2046667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the incident try and make sure there no are no questions left to be asked.  The incident should tell a story of what happened.  </a:t>
            </a:r>
          </a:p>
          <a:p>
            <a:endParaRPr lang="en-US" dirty="0"/>
          </a:p>
          <a:p>
            <a:r>
              <a:rPr lang="en-US" dirty="0"/>
              <a:t>Is the participant in a safe environment?</a:t>
            </a:r>
          </a:p>
          <a:p>
            <a:r>
              <a:rPr lang="en-US" dirty="0"/>
              <a:t>Is there a need for a team meeting based on the information gathered? </a:t>
            </a:r>
          </a:p>
          <a:p>
            <a:r>
              <a:rPr lang="en-US" dirty="0"/>
              <a:t>Was the incident preventable?</a:t>
            </a:r>
          </a:p>
          <a:p>
            <a:r>
              <a:rPr lang="en-US" dirty="0"/>
              <a:t>Are there any unmet needs and what actions are being taken to resolve the need?</a:t>
            </a:r>
          </a:p>
          <a:p>
            <a:r>
              <a:rPr lang="en-US" dirty="0"/>
              <a:t>Was abuse, neglect or exploitation discovered? If so, was it reported? </a:t>
            </a:r>
          </a:p>
          <a:p>
            <a:r>
              <a:rPr lang="en-US" dirty="0"/>
              <a:t>Was fraud discovered, if so, was it reported?</a:t>
            </a:r>
          </a:p>
          <a:p>
            <a:r>
              <a:rPr lang="en-US" dirty="0"/>
              <a:t>Is the participant still in the hospital?  Have the inability to access services screens been completed?  </a:t>
            </a:r>
          </a:p>
          <a:p>
            <a:r>
              <a:rPr lang="en-US" dirty="0"/>
              <a:t>Have services resumed, if so, what date? If not, is there a reason why?</a:t>
            </a:r>
          </a:p>
          <a:p>
            <a:r>
              <a:rPr lang="en-US" dirty="0"/>
              <a:t>If the participant passed away, is the death certificate or obituary uploaded in documents?  </a:t>
            </a:r>
          </a:p>
          <a:p>
            <a:endParaRPr lang="en-US" dirty="0"/>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38</a:t>
            </a:fld>
            <a:endParaRPr lang="en-US" dirty="0"/>
          </a:p>
        </p:txBody>
      </p:sp>
    </p:spTree>
    <p:extLst>
      <p:ext uri="{BB962C8B-B14F-4D97-AF65-F5344CB8AC3E}">
        <p14:creationId xmlns:p14="http://schemas.microsoft.com/office/powerpoint/2010/main" val="418008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look at interventions and ways to mitigate risk to prevent future occurrences.  </a:t>
            </a:r>
          </a:p>
          <a:p>
            <a:endParaRPr lang="en-US" dirty="0"/>
          </a:p>
          <a:p>
            <a:r>
              <a:rPr lang="en-US" dirty="0"/>
              <a:t>We see many incidents related to dehydration and urinary tract infections (UTI’s).  Both can cause an altered mental status.  </a:t>
            </a:r>
          </a:p>
          <a:p>
            <a:endParaRPr lang="en-US" dirty="0"/>
          </a:p>
          <a:p>
            <a:r>
              <a:rPr lang="en-US" dirty="0"/>
              <a:t>When a participant has multiple incidents for urinary tract infection or dehydration have you considered the following are they not drinking because they don’t want to go to the bathroom or inconvenience a caregiver?  Would they have to sit in a wet brief?  Are they afraid they would be fussed at for being incontinent?  Would they be concerned about the increase in laundry due to being incontinent.  </a:t>
            </a:r>
          </a:p>
          <a:p>
            <a:endParaRPr lang="en-US" dirty="0"/>
          </a:p>
          <a:p>
            <a:r>
              <a:rPr lang="en-US" dirty="0"/>
              <a:t>It's important to speak with the participant when incidents occur and see if there is a reason behind the incident you may not directly see.  </a:t>
            </a:r>
          </a:p>
        </p:txBody>
      </p:sp>
      <p:sp>
        <p:nvSpPr>
          <p:cNvPr id="4" name="Slide Number Placeholder 3"/>
          <p:cNvSpPr>
            <a:spLocks noGrp="1"/>
          </p:cNvSpPr>
          <p:nvPr>
            <p:ph type="sldNum" sz="quarter" idx="5"/>
          </p:nvPr>
        </p:nvSpPr>
        <p:spPr/>
        <p:txBody>
          <a:bodyPr/>
          <a:lstStyle/>
          <a:p>
            <a:fld id="{BDB700CD-0652-4802-A04E-4C3788A63CBE}" type="slidenum">
              <a:rPr lang="en-US" smtClean="0"/>
              <a:t>39</a:t>
            </a:fld>
            <a:endParaRPr lang="en-US" dirty="0"/>
          </a:p>
        </p:txBody>
      </p:sp>
    </p:spTree>
    <p:extLst>
      <p:ext uri="{BB962C8B-B14F-4D97-AF65-F5344CB8AC3E}">
        <p14:creationId xmlns:p14="http://schemas.microsoft.com/office/powerpoint/2010/main" val="108681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incidents are serious in nature and pose immediate risk to the health, safety or welfare of a waiver participant or others.  </a:t>
            </a:r>
          </a:p>
          <a:p>
            <a:endParaRPr lang="en-US" dirty="0"/>
          </a:p>
          <a:p>
            <a:r>
              <a:rPr lang="en-US" dirty="0"/>
              <a:t>Here are a few examples of critical incidents- suspected abuse, neglect, or exploitation, homicidal and suicidal ideation, an event involving police or other emergency personnel, serious medication errors, a death no matter the categorization, any unplanned hospital admissions, emergency room or urgent care visits.    </a:t>
            </a:r>
          </a:p>
          <a:p>
            <a:endParaRPr lang="en-US" dirty="0"/>
          </a:p>
          <a:p>
            <a:r>
              <a:rPr lang="en-US" dirty="0"/>
              <a:t>Please refer to the instructional guide for specific information regarding incidents and when to categorize the incident as non-critical verses critical. </a:t>
            </a:r>
          </a:p>
        </p:txBody>
      </p:sp>
      <p:sp>
        <p:nvSpPr>
          <p:cNvPr id="4" name="Slide Number Placeholder 3"/>
          <p:cNvSpPr>
            <a:spLocks noGrp="1"/>
          </p:cNvSpPr>
          <p:nvPr>
            <p:ph type="sldNum" sz="quarter" idx="5"/>
          </p:nvPr>
        </p:nvSpPr>
        <p:spPr/>
        <p:txBody>
          <a:bodyPr/>
          <a:lstStyle/>
          <a:p>
            <a:fld id="{BDB700CD-0652-4802-A04E-4C3788A63CBE}" type="slidenum">
              <a:rPr lang="en-US" smtClean="0"/>
              <a:t>4</a:t>
            </a:fld>
            <a:endParaRPr lang="en-US" dirty="0"/>
          </a:p>
        </p:txBody>
      </p:sp>
    </p:spTree>
    <p:extLst>
      <p:ext uri="{BB962C8B-B14F-4D97-AF65-F5344CB8AC3E}">
        <p14:creationId xmlns:p14="http://schemas.microsoft.com/office/powerpoint/2010/main" val="3705679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 large portion of incidents are related to falls and sometimes there are mitigation efforts that could help prevent the participant from falling in the future.  </a:t>
            </a:r>
          </a:p>
          <a:p>
            <a:pPr defTabSz="933237">
              <a:defRPr/>
            </a:pPr>
            <a:endParaRPr lang="en-US" dirty="0"/>
          </a:p>
          <a:p>
            <a:pPr defTabSz="933237">
              <a:defRPr/>
            </a:pPr>
            <a:r>
              <a:rPr lang="en-US" dirty="0"/>
              <a:t>Consider these questions the next time you complete an incident for a fall: </a:t>
            </a:r>
          </a:p>
          <a:p>
            <a:pPr defTabSz="933237">
              <a:defRPr/>
            </a:pPr>
            <a:endParaRPr lang="en-US" dirty="0">
              <a:latin typeface="Calibri" panose="020F0502020204030204"/>
            </a:endParaRPr>
          </a:p>
          <a:p>
            <a:pPr defTabSz="933237">
              <a:defRPr/>
            </a:pPr>
            <a:r>
              <a:rPr lang="en-US" dirty="0">
                <a:latin typeface="Calibri" panose="020F0502020204030204"/>
              </a:rPr>
              <a:t>Is the participant not willing to give up their independence even though they don’t have the strength to stand or ambulate on their own?  </a:t>
            </a:r>
          </a:p>
          <a:p>
            <a:pPr defTabSz="933237">
              <a:defRPr/>
            </a:pPr>
            <a:r>
              <a:rPr lang="en-US" dirty="0">
                <a:latin typeface="Calibri" panose="020F0502020204030204"/>
              </a:rPr>
              <a:t>Are the walkways free of clutter? </a:t>
            </a:r>
          </a:p>
          <a:p>
            <a:pPr defTabSz="933237">
              <a:defRPr/>
            </a:pPr>
            <a:r>
              <a:rPr lang="en-US" dirty="0">
                <a:latin typeface="Calibri" panose="020F0502020204030204"/>
              </a:rPr>
              <a:t>Does the participant refuse to use a cane or a walker , if so, do you know why?  If they do not have one, would an ambulation device be beneficial? </a:t>
            </a:r>
          </a:p>
          <a:p>
            <a:pPr defTabSz="933237">
              <a:defRPr/>
            </a:pPr>
            <a:r>
              <a:rPr lang="en-US" dirty="0">
                <a:latin typeface="Calibri" panose="020F0502020204030204"/>
              </a:rPr>
              <a:t>Have you discussed with them the risk of continuous falls?  </a:t>
            </a:r>
          </a:p>
          <a:p>
            <a:pPr defTabSz="933237">
              <a:defRPr/>
            </a:pPr>
            <a:r>
              <a:rPr lang="en-US" dirty="0">
                <a:latin typeface="Calibri" panose="020F0502020204030204"/>
              </a:rPr>
              <a:t>Speak to the participant, what are they willing to do to maintain their independence in their home.  How can you educate and support their choices?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40</a:t>
            </a:fld>
            <a:endParaRPr lang="en-US" dirty="0"/>
          </a:p>
        </p:txBody>
      </p:sp>
    </p:spTree>
    <p:extLst>
      <p:ext uri="{BB962C8B-B14F-4D97-AF65-F5344CB8AC3E}">
        <p14:creationId xmlns:p14="http://schemas.microsoft.com/office/powerpoint/2010/main" val="3402930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are often related to emergency room visits.  When submitting an incident for a visit to the emergency room or urgent care please ensure that you provide detailed information of what happened before, during and after the incident.  </a:t>
            </a:r>
          </a:p>
          <a:p>
            <a:endParaRPr lang="en-US" dirty="0"/>
          </a:p>
          <a:p>
            <a:r>
              <a:rPr lang="en-US" dirty="0"/>
              <a:t>Document any medication changes or new diagnosis</a:t>
            </a:r>
          </a:p>
          <a:p>
            <a:r>
              <a:rPr lang="en-US" dirty="0"/>
              <a:t>Review the last three months, is there a pattern of visits to the emergency room or urgent care?</a:t>
            </a:r>
          </a:p>
          <a:p>
            <a:r>
              <a:rPr lang="en-US" dirty="0"/>
              <a:t>Has the participant had multiple hospitalizations and are they related to the incident?</a:t>
            </a:r>
          </a:p>
          <a:p>
            <a:r>
              <a:rPr lang="en-US" dirty="0"/>
              <a:t>Was the participant released without treatment?  If so, where they referred to see someone else?</a:t>
            </a:r>
          </a:p>
          <a:p>
            <a:r>
              <a:rPr lang="en-US" dirty="0"/>
              <a:t>Does the participant have a primary care physician they see on a regular basis and was a follow up needed from the emergency room or urgent care?    </a:t>
            </a:r>
          </a:p>
          <a:p>
            <a:r>
              <a:rPr lang="en-US" dirty="0"/>
              <a:t>Think about the supports or interventions that could help if the participant frequently goes to the emergency room or if they were not able to be treated.  </a:t>
            </a:r>
          </a:p>
        </p:txBody>
      </p:sp>
      <p:sp>
        <p:nvSpPr>
          <p:cNvPr id="4" name="Slide Number Placeholder 3"/>
          <p:cNvSpPr>
            <a:spLocks noGrp="1"/>
          </p:cNvSpPr>
          <p:nvPr>
            <p:ph type="sldNum" sz="quarter" idx="5"/>
          </p:nvPr>
        </p:nvSpPr>
        <p:spPr/>
        <p:txBody>
          <a:bodyPr/>
          <a:lstStyle/>
          <a:p>
            <a:fld id="{BDB700CD-0652-4802-A04E-4C3788A63CBE}" type="slidenum">
              <a:rPr lang="en-US" smtClean="0"/>
              <a:t>41</a:t>
            </a:fld>
            <a:endParaRPr lang="en-US" dirty="0"/>
          </a:p>
        </p:txBody>
      </p:sp>
    </p:spTree>
    <p:extLst>
      <p:ext uri="{BB962C8B-B14F-4D97-AF65-F5344CB8AC3E}">
        <p14:creationId xmlns:p14="http://schemas.microsoft.com/office/powerpoint/2010/main" val="619520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Arial" panose="020B0604020202020204" pitchFamily="34" charset="0"/>
              </a:rPr>
              <a:t>When an Individual is unable to access services (ex. Admitted to a Nursing Facility or Inpatient Hospitalization), an Inability to Access Services Record must be entered in MWMA. </a:t>
            </a:r>
          </a:p>
          <a:p>
            <a:pPr algn="l"/>
            <a:endParaRPr lang="en-US" b="0" i="0" dirty="0">
              <a:effectLst/>
              <a:latin typeface="Arial" panose="020B0604020202020204" pitchFamily="34" charset="0"/>
            </a:endParaRPr>
          </a:p>
          <a:p>
            <a:pPr algn="l"/>
            <a:r>
              <a:rPr lang="en-US" b="0" i="0" dirty="0">
                <a:effectLst/>
                <a:latin typeface="Arial" panose="020B0604020202020204" pitchFamily="34" charset="0"/>
              </a:rPr>
              <a:t>It is necessary to update the Inability to Access Services Record when the Individual returns to services, or if it has been determined the Individual will not be returning to services.</a:t>
            </a:r>
          </a:p>
          <a:p>
            <a:pPr algn="l"/>
            <a:endParaRPr lang="en-US" b="0" i="0" dirty="0">
              <a:effectLst/>
              <a:latin typeface="Arial" panose="020B0604020202020204" pitchFamily="34" charset="0"/>
            </a:endParaRPr>
          </a:p>
          <a:p>
            <a:pPr algn="l"/>
            <a:r>
              <a:rPr lang="en-US" b="0" i="0" dirty="0">
                <a:solidFill>
                  <a:srgbClr val="000000"/>
                </a:solidFill>
                <a:effectLst/>
                <a:latin typeface="Arial" panose="020B0604020202020204" pitchFamily="34" charset="0"/>
              </a:rPr>
              <a:t>For assistance requesting an Inability to Access Services extension for a 1915(c) Home and Community Based Services waiver program, please call the Cabinet for Health and Family Services (CHFS) Department for Medicaid Services  (DMS) 1915(c) HCBS Waiver Help Desk at 844-784-5614, or email 1915cwaiverhelpdesk@ky.gov</a:t>
            </a:r>
          </a:p>
          <a:p>
            <a:pPr algn="l"/>
            <a:r>
              <a:rPr lang="en-US" b="0" i="0" dirty="0">
                <a:solidFill>
                  <a:srgbClr val="000000"/>
                </a:solidFill>
                <a:effectLst/>
                <a:latin typeface="Arial" panose="020B0604020202020204" pitchFamily="34" charset="0"/>
              </a:rPr>
              <a:t>. </a:t>
            </a:r>
          </a:p>
          <a:p>
            <a:br>
              <a:rPr lang="en-US" b="0" i="0" dirty="0">
                <a:solidFill>
                  <a:srgbClr val="000000"/>
                </a:solidFill>
                <a:effectLst/>
                <a:latin typeface="Times New Roman" panose="02020603050405020304" pitchFamily="18" charset="0"/>
              </a:rPr>
            </a:br>
            <a:endParaRPr lang="en-US" b="0" i="0" dirty="0">
              <a:effectLst/>
              <a:latin typeface="Arial" panose="020B0604020202020204" pitchFamily="34" charset="0"/>
            </a:endParaRPr>
          </a:p>
          <a:p>
            <a:pPr algn="l"/>
            <a:endParaRPr lang="en-US" b="0" i="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42</a:t>
            </a:fld>
            <a:endParaRPr lang="en-US" dirty="0"/>
          </a:p>
        </p:txBody>
      </p:sp>
    </p:spTree>
    <p:extLst>
      <p:ext uri="{BB962C8B-B14F-4D97-AF65-F5344CB8AC3E}">
        <p14:creationId xmlns:p14="http://schemas.microsoft.com/office/powerpoint/2010/main" val="529372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incidents, think about the participants support system, is positive or negative?  Are there supports not currently offered that could benefit the participant such as home delivered meals.   If the participants supports are negative, is it because they feel like they do not have a choice?  It is important for the participants to be offered supports and know they have the freedom to choose.  </a:t>
            </a:r>
          </a:p>
        </p:txBody>
      </p:sp>
      <p:sp>
        <p:nvSpPr>
          <p:cNvPr id="4" name="Slide Number Placeholder 3"/>
          <p:cNvSpPr>
            <a:spLocks noGrp="1"/>
          </p:cNvSpPr>
          <p:nvPr>
            <p:ph type="sldNum" sz="quarter" idx="5"/>
          </p:nvPr>
        </p:nvSpPr>
        <p:spPr/>
        <p:txBody>
          <a:bodyPr/>
          <a:lstStyle/>
          <a:p>
            <a:fld id="{BDB700CD-0652-4802-A04E-4C3788A63CBE}" type="slidenum">
              <a:rPr lang="en-US" smtClean="0"/>
              <a:t>43</a:t>
            </a:fld>
            <a:endParaRPr lang="en-US" dirty="0"/>
          </a:p>
        </p:txBody>
      </p:sp>
    </p:spTree>
    <p:extLst>
      <p:ext uri="{BB962C8B-B14F-4D97-AF65-F5344CB8AC3E}">
        <p14:creationId xmlns:p14="http://schemas.microsoft.com/office/powerpoint/2010/main" val="1333601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benefits of incident reporting for both the participant and the agency.  </a:t>
            </a:r>
          </a:p>
        </p:txBody>
      </p:sp>
      <p:sp>
        <p:nvSpPr>
          <p:cNvPr id="4" name="Slide Number Placeholder 3"/>
          <p:cNvSpPr>
            <a:spLocks noGrp="1"/>
          </p:cNvSpPr>
          <p:nvPr>
            <p:ph type="sldNum" sz="quarter" idx="5"/>
          </p:nvPr>
        </p:nvSpPr>
        <p:spPr/>
        <p:txBody>
          <a:bodyPr/>
          <a:lstStyle/>
          <a:p>
            <a:fld id="{BDB700CD-0652-4802-A04E-4C3788A63CBE}" type="slidenum">
              <a:rPr lang="en-US" smtClean="0"/>
              <a:t>44</a:t>
            </a:fld>
            <a:endParaRPr lang="en-US" dirty="0"/>
          </a:p>
        </p:txBody>
      </p:sp>
    </p:spTree>
    <p:extLst>
      <p:ext uri="{BB962C8B-B14F-4D97-AF65-F5344CB8AC3E}">
        <p14:creationId xmlns:p14="http://schemas.microsoft.com/office/powerpoint/2010/main" val="2845519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it important to ensure incidents are reported timely and accurately but it is equally important to monitor incidents reported by provider.  This helps providers to monitor incidents internally and collect data.  </a:t>
            </a:r>
          </a:p>
          <a:p>
            <a:endParaRPr lang="en-US" dirty="0"/>
          </a:p>
          <a:p>
            <a:r>
              <a:rPr lang="en-US" dirty="0"/>
              <a:t>As the Department for Aging and Independent Living moves forward in our quality assurance efforts, it may be necessary to issue formal, written technical assistance plans to agencies who, for example, continue to demonstrate difficulty: </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Completing incident reports in a timely manner </a:t>
            </a:r>
          </a:p>
          <a:p>
            <a:pPr marL="174982" indent="-174982">
              <a:buFont typeface="Arial" panose="020B0604020202020204" pitchFamily="34" charset="0"/>
              <a:buChar char="•"/>
            </a:pPr>
            <a:r>
              <a:rPr lang="en-US" dirty="0"/>
              <a:t>Fails to report incidents (underreporting)</a:t>
            </a:r>
          </a:p>
          <a:p>
            <a:pPr marL="174982" indent="-174982">
              <a:buFont typeface="Arial" panose="020B0604020202020204" pitchFamily="34" charset="0"/>
              <a:buChar char="•"/>
            </a:pPr>
            <a:r>
              <a:rPr lang="en-US" dirty="0"/>
              <a:t>Continuously downgrades critical incidents to non-critical</a:t>
            </a:r>
          </a:p>
          <a:p>
            <a:pPr marL="174982" indent="-174982">
              <a:buFont typeface="Arial" panose="020B0604020202020204" pitchFamily="34" charset="0"/>
              <a:buChar char="•"/>
            </a:pPr>
            <a:r>
              <a:rPr lang="en-US" dirty="0"/>
              <a:t>Fails to report abuse, neglect, and exploitation</a:t>
            </a:r>
          </a:p>
          <a:p>
            <a:pPr marL="174982" indent="-174982">
              <a:buFont typeface="Arial" panose="020B0604020202020204" pitchFamily="34" charset="0"/>
              <a:buChar char="•"/>
            </a:pPr>
            <a:r>
              <a:rPr lang="en-US" dirty="0"/>
              <a:t>Fails to document provider actions taken on the Risk Mitigation and Investigation Reports</a:t>
            </a:r>
          </a:p>
          <a:p>
            <a:pPr marL="174982" indent="-174982">
              <a:buFont typeface="Arial" panose="020B0604020202020204" pitchFamily="34" charset="0"/>
              <a:buChar char="•"/>
            </a:pPr>
            <a:r>
              <a:rPr lang="en-US" dirty="0"/>
              <a:t>Fails to respond to requests for information</a:t>
            </a:r>
          </a:p>
          <a:p>
            <a:pPr marL="174982" indent="-174982">
              <a:buFont typeface="Arial" panose="020B0604020202020204" pitchFamily="34" charset="0"/>
              <a:buChar char="•"/>
            </a:pPr>
            <a:r>
              <a:rPr lang="en-US" dirty="0"/>
              <a:t>Fails to complete the inability to access services screens </a:t>
            </a:r>
          </a:p>
          <a:p>
            <a:endParaRPr lang="en-US" dirty="0"/>
          </a:p>
          <a:p>
            <a:r>
              <a:rPr lang="en-US" dirty="0"/>
              <a:t>If technical assistance efforts are not successful and an agency exhibits a repeated pattern of behavior with regard to incident compliance, then a Corrective Action Plan (CAP) will be considered.  </a:t>
            </a:r>
          </a:p>
        </p:txBody>
      </p:sp>
      <p:sp>
        <p:nvSpPr>
          <p:cNvPr id="4" name="Slide Number Placeholder 3"/>
          <p:cNvSpPr>
            <a:spLocks noGrp="1"/>
          </p:cNvSpPr>
          <p:nvPr>
            <p:ph type="sldNum" sz="quarter" idx="5"/>
          </p:nvPr>
        </p:nvSpPr>
        <p:spPr/>
        <p:txBody>
          <a:bodyPr/>
          <a:lstStyle/>
          <a:p>
            <a:fld id="{BDB700CD-0652-4802-A04E-4C3788A63CBE}" type="slidenum">
              <a:rPr lang="en-US" smtClean="0"/>
              <a:t>45</a:t>
            </a:fld>
            <a:endParaRPr lang="en-US" dirty="0"/>
          </a:p>
        </p:txBody>
      </p:sp>
    </p:spTree>
    <p:extLst>
      <p:ext uri="{BB962C8B-B14F-4D97-AF65-F5344CB8AC3E}">
        <p14:creationId xmlns:p14="http://schemas.microsoft.com/office/powerpoint/2010/main" val="437112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for Aging and Independent Living utilizes the reports generated through Medicaid Waiver Management Application (MWMA) to review incidents.  Providers can as well .  This can help providers identify trends and areas that may need improvement.   </a:t>
            </a:r>
          </a:p>
        </p:txBody>
      </p:sp>
      <p:sp>
        <p:nvSpPr>
          <p:cNvPr id="4" name="Slide Number Placeholder 3"/>
          <p:cNvSpPr>
            <a:spLocks noGrp="1"/>
          </p:cNvSpPr>
          <p:nvPr>
            <p:ph type="sldNum" sz="quarter" idx="5"/>
          </p:nvPr>
        </p:nvSpPr>
        <p:spPr/>
        <p:txBody>
          <a:bodyPr/>
          <a:lstStyle/>
          <a:p>
            <a:fld id="{BDB700CD-0652-4802-A04E-4C3788A63CBE}" type="slidenum">
              <a:rPr lang="en-US" smtClean="0"/>
              <a:t>46</a:t>
            </a:fld>
            <a:endParaRPr lang="en-US" dirty="0"/>
          </a:p>
        </p:txBody>
      </p:sp>
    </p:spTree>
    <p:extLst>
      <p:ext uri="{BB962C8B-B14F-4D97-AF65-F5344CB8AC3E}">
        <p14:creationId xmlns:p14="http://schemas.microsoft.com/office/powerpoint/2010/main" val="1984161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Once the report is generated you can filter the report based on the information you are trying to gather. One area providers can look at on the report is incidents categorized as abuse, neglect or exploitation.  They can then identify how many incidents were reported by their agency and how many were not reported to the appropriate authorities.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47</a:t>
            </a:fld>
            <a:endParaRPr lang="en-US" dirty="0"/>
          </a:p>
        </p:txBody>
      </p:sp>
    </p:spTree>
    <p:extLst>
      <p:ext uri="{BB962C8B-B14F-4D97-AF65-F5344CB8AC3E}">
        <p14:creationId xmlns:p14="http://schemas.microsoft.com/office/powerpoint/2010/main" val="1689164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the information provided today, think about your agency.  What can you do with the information you have bene given to help your agency grow and improve?  </a:t>
            </a:r>
          </a:p>
        </p:txBody>
      </p:sp>
      <p:sp>
        <p:nvSpPr>
          <p:cNvPr id="4" name="Slide Number Placeholder 3"/>
          <p:cNvSpPr>
            <a:spLocks noGrp="1"/>
          </p:cNvSpPr>
          <p:nvPr>
            <p:ph type="sldNum" sz="quarter" idx="5"/>
          </p:nvPr>
        </p:nvSpPr>
        <p:spPr/>
        <p:txBody>
          <a:bodyPr/>
          <a:lstStyle/>
          <a:p>
            <a:fld id="{BDB700CD-0652-4802-A04E-4C3788A63CBE}" type="slidenum">
              <a:rPr lang="en-US" smtClean="0"/>
              <a:t>48</a:t>
            </a:fld>
            <a:endParaRPr lang="en-US" dirty="0"/>
          </a:p>
        </p:txBody>
      </p:sp>
    </p:spTree>
    <p:extLst>
      <p:ext uri="{BB962C8B-B14F-4D97-AF65-F5344CB8AC3E}">
        <p14:creationId xmlns:p14="http://schemas.microsoft.com/office/powerpoint/2010/main" val="1130166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We hope that we have provided an opportunity for learning and that you have more knowledge on reporting critical incidents.  Thank you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49</a:t>
            </a:fld>
            <a:endParaRPr lang="en-US" dirty="0"/>
          </a:p>
        </p:txBody>
      </p:sp>
    </p:spTree>
    <p:extLst>
      <p:ext uri="{BB962C8B-B14F-4D97-AF65-F5344CB8AC3E}">
        <p14:creationId xmlns:p14="http://schemas.microsoft.com/office/powerpoint/2010/main" val="425392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chosen to highlight the information contained on this slide as death incidents continue to be downgraded and classified as non-critical.  </a:t>
            </a:r>
          </a:p>
          <a:p>
            <a:endParaRPr lang="en-US" dirty="0"/>
          </a:p>
          <a:p>
            <a:r>
              <a:rPr lang="en-US" dirty="0"/>
              <a:t>A participant’s death should always be seen as CRITICAL in nature and treated as such.  </a:t>
            </a:r>
          </a:p>
          <a:p>
            <a:endParaRPr lang="en-US" dirty="0"/>
          </a:p>
          <a:p>
            <a:r>
              <a:rPr lang="en-US" dirty="0"/>
              <a:t>These incidents should never be downgraded.  </a:t>
            </a:r>
          </a:p>
          <a:p>
            <a:endParaRPr lang="en-US" dirty="0"/>
          </a:p>
          <a:p>
            <a:r>
              <a:rPr lang="en-US" dirty="0"/>
              <a:t>While additional risk mitigation efforts cannot be provided to this participant, the agency should investigate and document the events surrounding the participant’s death.  </a:t>
            </a:r>
          </a:p>
          <a:p>
            <a:endParaRPr lang="en-US" dirty="0"/>
          </a:p>
          <a:p>
            <a:r>
              <a:rPr lang="en-US" dirty="0"/>
              <a:t>Furthermore, the agency can review death incidents as part of their quality assurance process to evaluate service delivery and ensure all services and necessary supports were being provided.  This is an opportunity to learn and grow as an agency.   </a:t>
            </a:r>
          </a:p>
        </p:txBody>
      </p:sp>
      <p:sp>
        <p:nvSpPr>
          <p:cNvPr id="4" name="Slide Number Placeholder 3"/>
          <p:cNvSpPr>
            <a:spLocks noGrp="1"/>
          </p:cNvSpPr>
          <p:nvPr>
            <p:ph type="sldNum" sz="quarter" idx="5"/>
          </p:nvPr>
        </p:nvSpPr>
        <p:spPr/>
        <p:txBody>
          <a:bodyPr/>
          <a:lstStyle/>
          <a:p>
            <a:fld id="{BDB700CD-0652-4802-A04E-4C3788A63CBE}" type="slidenum">
              <a:rPr lang="en-US" smtClean="0"/>
              <a:t>5</a:t>
            </a:fld>
            <a:endParaRPr lang="en-US" dirty="0"/>
          </a:p>
        </p:txBody>
      </p:sp>
    </p:spTree>
    <p:extLst>
      <p:ext uri="{BB962C8B-B14F-4D97-AF65-F5344CB8AC3E}">
        <p14:creationId xmlns:p14="http://schemas.microsoft.com/office/powerpoint/2010/main" val="1385615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50</a:t>
            </a:fld>
            <a:endParaRPr lang="en-US" dirty="0"/>
          </a:p>
        </p:txBody>
      </p:sp>
    </p:spTree>
    <p:extLst>
      <p:ext uri="{BB962C8B-B14F-4D97-AF65-F5344CB8AC3E}">
        <p14:creationId xmlns:p14="http://schemas.microsoft.com/office/powerpoint/2010/main" val="776086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please do not hesitate to reach out to the Department for Aging and Independent Living at 877-315-0589 or by email at HCBInquiries@ky.gov.  Thank you</a:t>
            </a:r>
          </a:p>
        </p:txBody>
      </p:sp>
      <p:sp>
        <p:nvSpPr>
          <p:cNvPr id="4" name="Slide Number Placeholder 3"/>
          <p:cNvSpPr>
            <a:spLocks noGrp="1"/>
          </p:cNvSpPr>
          <p:nvPr>
            <p:ph type="sldNum" sz="quarter" idx="5"/>
          </p:nvPr>
        </p:nvSpPr>
        <p:spPr/>
        <p:txBody>
          <a:bodyPr/>
          <a:lstStyle/>
          <a:p>
            <a:fld id="{BDB700CD-0652-4802-A04E-4C3788A63CBE}" type="slidenum">
              <a:rPr lang="en-US" smtClean="0"/>
              <a:t>51</a:t>
            </a:fld>
            <a:endParaRPr lang="en-US" dirty="0"/>
          </a:p>
        </p:txBody>
      </p:sp>
    </p:spTree>
    <p:extLst>
      <p:ext uri="{BB962C8B-B14F-4D97-AF65-F5344CB8AC3E}">
        <p14:creationId xmlns:p14="http://schemas.microsoft.com/office/powerpoint/2010/main" val="377644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 away: any event involving law enforcement or emergency personnel is critical in nature.  </a:t>
            </a:r>
          </a:p>
          <a:p>
            <a:endParaRPr lang="en-US" dirty="0"/>
          </a:p>
          <a:p>
            <a:pPr defTabSz="933237">
              <a:defRPr/>
            </a:pPr>
            <a:r>
              <a:rPr lang="en-US" dirty="0"/>
              <a:t>The attendant care provider is unable to get the participant to open the door.  In return they request a welfare check be completed.  The police go to the participant’s home to check on the participant.  They are home and safe. This incident would still be critical in nature because law enforcement was deployed to the residence. </a:t>
            </a:r>
          </a:p>
          <a:p>
            <a:pPr defTabSz="933237">
              <a:defRPr/>
            </a:pPr>
            <a:endParaRPr lang="en-US" dirty="0"/>
          </a:p>
          <a:p>
            <a:pPr lvl="0"/>
            <a:r>
              <a:rPr lang="en-US" dirty="0"/>
              <a:t>The participant falls at home and EMS is called; however, the participant refuses to go to the hospital.  This incident would still be considered critical in nature because EMS was involved.  </a:t>
            </a:r>
          </a:p>
          <a:p>
            <a:endParaRPr lang="en-US" dirty="0"/>
          </a:p>
        </p:txBody>
      </p:sp>
      <p:sp>
        <p:nvSpPr>
          <p:cNvPr id="4" name="Slide Number Placeholder 3"/>
          <p:cNvSpPr>
            <a:spLocks noGrp="1"/>
          </p:cNvSpPr>
          <p:nvPr>
            <p:ph type="sldNum" sz="quarter" idx="5"/>
          </p:nvPr>
        </p:nvSpPr>
        <p:spPr/>
        <p:txBody>
          <a:bodyPr/>
          <a:lstStyle/>
          <a:p>
            <a:fld id="{BDB700CD-0652-4802-A04E-4C3788A63CBE}" type="slidenum">
              <a:rPr lang="en-US" smtClean="0"/>
              <a:t>6</a:t>
            </a:fld>
            <a:endParaRPr lang="en-US" dirty="0"/>
          </a:p>
        </p:txBody>
      </p:sp>
    </p:spTree>
    <p:extLst>
      <p:ext uri="{BB962C8B-B14F-4D97-AF65-F5344CB8AC3E}">
        <p14:creationId xmlns:p14="http://schemas.microsoft.com/office/powerpoint/2010/main" val="351336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non-critical incident would be if the participant had a seizure but did not require medical intervention. </a:t>
            </a:r>
          </a:p>
          <a:p>
            <a:endParaRPr lang="en-US" dirty="0"/>
          </a:p>
          <a:p>
            <a:r>
              <a:rPr lang="en-US" dirty="0"/>
              <a:t>Please keep in mind if the incident is non-critical but the participant has three or more of the same incidents within the last 90 days the incident would need to be categorized as critical so that an RMIR can be completed.    </a:t>
            </a:r>
          </a:p>
        </p:txBody>
      </p:sp>
      <p:sp>
        <p:nvSpPr>
          <p:cNvPr id="4" name="Slide Number Placeholder 3"/>
          <p:cNvSpPr>
            <a:spLocks noGrp="1"/>
          </p:cNvSpPr>
          <p:nvPr>
            <p:ph type="sldNum" sz="quarter" idx="5"/>
          </p:nvPr>
        </p:nvSpPr>
        <p:spPr/>
        <p:txBody>
          <a:bodyPr/>
          <a:lstStyle/>
          <a:p>
            <a:fld id="{BDB700CD-0652-4802-A04E-4C3788A63CBE}" type="slidenum">
              <a:rPr lang="en-US" smtClean="0"/>
              <a:t>7</a:t>
            </a:fld>
            <a:endParaRPr lang="en-US" dirty="0"/>
          </a:p>
        </p:txBody>
      </p:sp>
    </p:spTree>
    <p:extLst>
      <p:ext uri="{BB962C8B-B14F-4D97-AF65-F5344CB8AC3E}">
        <p14:creationId xmlns:p14="http://schemas.microsoft.com/office/powerpoint/2010/main" val="64846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Incidents involving medication could be either critical or noncritical in nature. </a:t>
            </a:r>
          </a:p>
          <a:p>
            <a:endParaRPr lang="en-US" dirty="0"/>
          </a:p>
          <a:p>
            <a:r>
              <a:rPr lang="en-US" dirty="0"/>
              <a:t>It is important to consider the impact to the participant.</a:t>
            </a:r>
          </a:p>
          <a:p>
            <a:endParaRPr lang="en-US" dirty="0"/>
          </a:p>
          <a:p>
            <a:r>
              <a:rPr lang="en-US" dirty="0"/>
              <a:t> If it was the participant’s choice to refuse medication, or if medication is missed because of an intentional neglectful act.  </a:t>
            </a:r>
          </a:p>
          <a:p>
            <a:endParaRPr lang="en-US" dirty="0"/>
          </a:p>
          <a:p>
            <a:r>
              <a:rPr lang="en-US" dirty="0"/>
              <a:t>If a participant’s medication is alleged to have been stolen, this would also be classified as a critical incident as this criminal activity would need to be reported to law enforcement.  </a:t>
            </a:r>
          </a:p>
        </p:txBody>
      </p:sp>
      <p:sp>
        <p:nvSpPr>
          <p:cNvPr id="4" name="Slide Number Placeholder 3"/>
          <p:cNvSpPr>
            <a:spLocks noGrp="1"/>
          </p:cNvSpPr>
          <p:nvPr>
            <p:ph type="sldNum" sz="quarter" idx="5"/>
          </p:nvPr>
        </p:nvSpPr>
        <p:spPr/>
        <p:txBody>
          <a:bodyPr/>
          <a:lstStyle/>
          <a:p>
            <a:fld id="{BDB700CD-0652-4802-A04E-4C3788A63CBE}" type="slidenum">
              <a:rPr lang="en-US" smtClean="0"/>
              <a:t>8</a:t>
            </a:fld>
            <a:endParaRPr lang="en-US" dirty="0"/>
          </a:p>
        </p:txBody>
      </p:sp>
    </p:spTree>
    <p:extLst>
      <p:ext uri="{BB962C8B-B14F-4D97-AF65-F5344CB8AC3E}">
        <p14:creationId xmlns:p14="http://schemas.microsoft.com/office/powerpoint/2010/main" val="50152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incident will need to be submitted if the participant has bed bugs and services have been put on hold. </a:t>
            </a:r>
          </a:p>
          <a:p>
            <a:endParaRPr lang="en-US" dirty="0"/>
          </a:p>
          <a:p>
            <a:r>
              <a:rPr lang="en-US" dirty="0"/>
              <a:t>This incident is considered environmental and is affecting the participants health, safety and welfare.  </a:t>
            </a:r>
          </a:p>
        </p:txBody>
      </p:sp>
      <p:sp>
        <p:nvSpPr>
          <p:cNvPr id="4" name="Slide Number Placeholder 3"/>
          <p:cNvSpPr>
            <a:spLocks noGrp="1"/>
          </p:cNvSpPr>
          <p:nvPr>
            <p:ph type="sldNum" sz="quarter" idx="5"/>
          </p:nvPr>
        </p:nvSpPr>
        <p:spPr/>
        <p:txBody>
          <a:bodyPr/>
          <a:lstStyle/>
          <a:p>
            <a:fld id="{BDB700CD-0652-4802-A04E-4C3788A63CBE}" type="slidenum">
              <a:rPr lang="en-US" smtClean="0"/>
              <a:t>9</a:t>
            </a:fld>
            <a:endParaRPr lang="en-US" dirty="0"/>
          </a:p>
        </p:txBody>
      </p:sp>
    </p:spTree>
    <p:extLst>
      <p:ext uri="{BB962C8B-B14F-4D97-AF65-F5344CB8AC3E}">
        <p14:creationId xmlns:p14="http://schemas.microsoft.com/office/powerpoint/2010/main" val="3472679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dirty="0"/>
          </a:p>
        </p:txBody>
      </p:sp>
      <p:sp>
        <p:nvSpPr>
          <p:cNvPr id="7" name="TextBox 6">
            <a:extLst>
              <a:ext uri="{FF2B5EF4-FFF2-40B4-BE49-F238E27FC236}">
                <a16:creationId xmlns:a16="http://schemas.microsoft.com/office/drawing/2014/main" id="{0B8878BB-E90B-4368-8C02-DDF575015DA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8" name="TextBox 7">
            <a:extLst>
              <a:ext uri="{FF2B5EF4-FFF2-40B4-BE49-F238E27FC236}">
                <a16:creationId xmlns:a16="http://schemas.microsoft.com/office/drawing/2014/main" id="{246F6FFB-8EE8-426E-B80B-B384D4BF2EFD}"/>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pic>
        <p:nvPicPr>
          <p:cNvPr id="9" name="Picture 8" descr="Text&#10;&#10;Description automatically generated with low confidence">
            <a:extLst>
              <a:ext uri="{FF2B5EF4-FFF2-40B4-BE49-F238E27FC236}">
                <a16:creationId xmlns:a16="http://schemas.microsoft.com/office/drawing/2014/main" id="{D6735375-96A8-4668-940F-0E2295CE2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9544BE49-577C-4BB1-BF89-0DCF189F4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Tree>
    <p:extLst>
      <p:ext uri="{BB962C8B-B14F-4D97-AF65-F5344CB8AC3E}">
        <p14:creationId xmlns:p14="http://schemas.microsoft.com/office/powerpoint/2010/main" val="323259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F504C-8910-4E56-B2A3-50F8B3DEAD42}"/>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184045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DCD9-1EC6-4111-A200-7234F2F563DC}"/>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51989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E41736-F673-4B14-9776-858B4D78CC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a:xfrm>
            <a:off x="255403" y="6361776"/>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FA096516-FC95-455C-A5D5-7990EB75F2E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9" name="Picture 8" descr="Text&#10;&#10;Description automatically generated with low confidence">
            <a:extLst>
              <a:ext uri="{FF2B5EF4-FFF2-40B4-BE49-F238E27FC236}">
                <a16:creationId xmlns:a16="http://schemas.microsoft.com/office/drawing/2014/main" id="{B626BD3A-9F67-4923-B40B-8D99CB67E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119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47C054-8EBE-47BE-B3D7-58A452655B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a:xfrm>
            <a:off x="255403" y="6356349"/>
            <a:ext cx="2743200" cy="365125"/>
          </a:xfrm>
        </p:spPr>
        <p:txBody>
          <a:bodyPr/>
          <a:lstStyle>
            <a:lvl1pPr algn="l">
              <a:defRPr/>
            </a:lvl1pPr>
          </a:lstStyle>
          <a:p>
            <a:fld id="{5727CFF0-8AF3-4D5D-9D11-7D9475288EEF}" type="slidenum">
              <a:rPr lang="en-US" smtClean="0"/>
              <a:pPr/>
              <a:t>‹#›</a:t>
            </a:fld>
            <a:endParaRPr lang="en-US" dirty="0"/>
          </a:p>
        </p:txBody>
      </p:sp>
      <p:sp>
        <p:nvSpPr>
          <p:cNvPr id="7" name="TextBox 6">
            <a:extLst>
              <a:ext uri="{FF2B5EF4-FFF2-40B4-BE49-F238E27FC236}">
                <a16:creationId xmlns:a16="http://schemas.microsoft.com/office/drawing/2014/main" id="{E4EE8464-5AD8-4D3B-BB03-7C65D039954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9" name="Picture 8" descr="Text&#10;&#10;Description automatically generated with low confidence">
            <a:extLst>
              <a:ext uri="{FF2B5EF4-FFF2-40B4-BE49-F238E27FC236}">
                <a16:creationId xmlns:a16="http://schemas.microsoft.com/office/drawing/2014/main" id="{251DBC64-5E7B-4302-B589-4F286B18E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26843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E76915-6031-43EC-AAD3-36D2F11EC2F6}"/>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a:xfrm>
            <a:off x="255403" y="6356350"/>
            <a:ext cx="2743200" cy="365125"/>
          </a:xfrm>
        </p:spPr>
        <p:txBody>
          <a:bodyPr/>
          <a:lstStyle>
            <a:lvl1pPr algn="l">
              <a:defRPr/>
            </a:lvl1pPr>
          </a:lstStyle>
          <a:p>
            <a:fld id="{5727CFF0-8AF3-4D5D-9D11-7D9475288EEF}" type="slidenum">
              <a:rPr lang="en-US" smtClean="0"/>
              <a:pPr/>
              <a:t>‹#›</a:t>
            </a:fld>
            <a:endParaRPr lang="en-US" dirty="0"/>
          </a:p>
        </p:txBody>
      </p:sp>
      <p:sp>
        <p:nvSpPr>
          <p:cNvPr id="8" name="TextBox 7">
            <a:extLst>
              <a:ext uri="{FF2B5EF4-FFF2-40B4-BE49-F238E27FC236}">
                <a16:creationId xmlns:a16="http://schemas.microsoft.com/office/drawing/2014/main" id="{67B8130C-B028-41B6-88B0-18B9FB087E6C}"/>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dirty="0"/>
          </a:p>
        </p:txBody>
      </p:sp>
      <p:pic>
        <p:nvPicPr>
          <p:cNvPr id="10" name="Picture 9" descr="Text&#10;&#10;Description automatically generated with low confidence">
            <a:extLst>
              <a:ext uri="{FF2B5EF4-FFF2-40B4-BE49-F238E27FC236}">
                <a16:creationId xmlns:a16="http://schemas.microsoft.com/office/drawing/2014/main" id="{BAD79EFB-8A6C-45E0-9625-263C4AC509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67038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062CE-E26D-40B7-83A8-DF3057B1D34A}"/>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351462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5FE49-72DD-40FB-B3F7-F3C2514D9025}"/>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331665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E65C-1E6D-4FDE-9B1C-48FE02A22958}"/>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1618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52C2-04A9-46E8-84E1-2762994382D3}"/>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96990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FFE1-DA1E-480B-8F9C-335E6FC6F340}"/>
              </a:ext>
            </a:extLst>
          </p:cNvPr>
          <p:cNvSpPr>
            <a:spLocks noGrp="1"/>
          </p:cNvSpPr>
          <p:nvPr>
            <p:ph type="dt" sz="half" idx="10"/>
          </p:nvPr>
        </p:nvSpPr>
        <p:spPr/>
        <p:txBody>
          <a:bodyPr/>
          <a:lstStyle/>
          <a:p>
            <a:fld id="{03CEC363-6A2C-4152-AF76-0DDF1F2F12F3}" type="datetimeFigureOut">
              <a:rPr lang="en-US" smtClean="0"/>
              <a:t>10/20/2025</a:t>
            </a:fld>
            <a:endParaRPr lang="en-US" dirty="0"/>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dirty="0"/>
          </a:p>
        </p:txBody>
      </p:sp>
    </p:spTree>
    <p:extLst>
      <p:ext uri="{BB962C8B-B14F-4D97-AF65-F5344CB8AC3E}">
        <p14:creationId xmlns:p14="http://schemas.microsoft.com/office/powerpoint/2010/main" val="33831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EC363-6A2C-4152-AF76-0DDF1F2F12F3}" type="datetimeFigureOut">
              <a:rPr lang="en-US" smtClean="0"/>
              <a:t>10/20/2025</a:t>
            </a:fld>
            <a:endParaRPr lang="en-US" dirty="0"/>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dirty="0"/>
          </a:p>
        </p:txBody>
      </p:sp>
    </p:spTree>
    <p:extLst>
      <p:ext uri="{BB962C8B-B14F-4D97-AF65-F5344CB8AC3E}">
        <p14:creationId xmlns:p14="http://schemas.microsoft.com/office/powerpoint/2010/main" val="199525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hfs.ky.gov/agencies/dms/dca/Documents/irinstructionalguide.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prd.webapps.chfs.ky.gov/reportabuse/home.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chfs.fraud@ky.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secure.kentucky.gov/FormServices/AttorneyGeneral/MedicaidFraudandAbu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edicaidPartnerPortal.info@ky.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mailto:HCBinquiries@ky.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7.png"/><Relationship Id="rId7" Type="http://schemas.openxmlformats.org/officeDocument/2006/relationships/diagramColors" Target="../diagrams/colors15.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https://urldefense.com/v3/__https:/learningmanager.adobe.com/accountiplogin?ipId=16639&amp;accesskey=da06qg6ovoic5__;!!Db6frn15oIvDD3UI!i6j9KQsGycH1fP68mSoOWSsyp4qH6RSDrQ0C9ZRYtg4qxKv_bulnM0tcLpAfu1ek57Jqck494YjH8HirKf6NAxsh1hmDDiYI$" TargetMode="External"/><Relationship Id="rId3" Type="http://schemas.openxmlformats.org/officeDocument/2006/relationships/hyperlink" Target="https://www.chfs.ky.gov/agencies/dms/dca/Pages/HCBSWaiver.aspx" TargetMode="External"/><Relationship Id="rId7" Type="http://schemas.openxmlformats.org/officeDocument/2006/relationships/hyperlink" Target="https://www.chfs.ky.gov/agencies/dms/dpi/Pages/fraud-abuse.asp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kyesteam.ky.gov/" TargetMode="External"/><Relationship Id="rId5" Type="http://schemas.openxmlformats.org/officeDocument/2006/relationships/hyperlink" Target="https://www.chfs.ky.gov/agencies/dms/dca/Documents/irinstructionalguide.pdf" TargetMode="External"/><Relationship Id="rId4" Type="http://schemas.openxmlformats.org/officeDocument/2006/relationships/hyperlink" Target="https://www.chfs.ky.gov/agencies/dail/Pages/default.asp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HCBInquiries@ky.gov"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foto.wuestenigel.com/the-concept-of-drugs-made-from-natural-plant-material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1955ED-361D-4B19-BFBF-468D332CAC82}"/>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dirty="0"/>
          </a:p>
        </p:txBody>
      </p:sp>
      <p:sp>
        <p:nvSpPr>
          <p:cNvPr id="7" name="TextBox 6">
            <a:extLst>
              <a:ext uri="{FF2B5EF4-FFF2-40B4-BE49-F238E27FC236}">
                <a16:creationId xmlns:a16="http://schemas.microsoft.com/office/drawing/2014/main" id="{AF8839B0-B766-4187-A575-66E49BB58953}"/>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dirty="0"/>
            </a:br>
            <a:br>
              <a:rPr lang="en-US" sz="1100" dirty="0"/>
            </a:br>
            <a:br>
              <a:rPr lang="en-US" sz="1100" dirty="0"/>
            </a:br>
            <a:endParaRPr lang="en-US" sz="1100" dirty="0"/>
          </a:p>
        </p:txBody>
      </p:sp>
      <p:sp>
        <p:nvSpPr>
          <p:cNvPr id="8" name="TextBox 7">
            <a:extLst>
              <a:ext uri="{FF2B5EF4-FFF2-40B4-BE49-F238E27FC236}">
                <a16:creationId xmlns:a16="http://schemas.microsoft.com/office/drawing/2014/main" id="{06FEF89B-ADB2-4BEE-80F2-733CA21374E3}"/>
              </a:ext>
            </a:extLst>
          </p:cNvPr>
          <p:cNvSpPr txBox="1"/>
          <p:nvPr/>
        </p:nvSpPr>
        <p:spPr>
          <a:xfrm>
            <a:off x="2151105" y="3997121"/>
            <a:ext cx="7543800" cy="2831544"/>
          </a:xfrm>
          <a:prstGeom prst="rect">
            <a:avLst/>
          </a:prstGeom>
          <a:noFill/>
        </p:spPr>
        <p:txBody>
          <a:bodyPr wrap="square" rtlCol="0">
            <a:spAutoFit/>
          </a:bodyPr>
          <a:lstStyle/>
          <a:p>
            <a:pPr algn="ctr"/>
            <a:r>
              <a:rPr lang="en-US" sz="4000" b="1" dirty="0"/>
              <a:t>CRITICAL INCIDENT REPORTING </a:t>
            </a:r>
          </a:p>
          <a:p>
            <a:pPr algn="ctr"/>
            <a:r>
              <a:rPr lang="en-US" sz="4000" b="1" dirty="0"/>
              <a:t>Provider Training </a:t>
            </a:r>
          </a:p>
          <a:p>
            <a:pPr algn="ctr"/>
            <a:r>
              <a:rPr lang="en-US" sz="4000" b="1" dirty="0"/>
              <a:t>September 2025</a:t>
            </a:r>
          </a:p>
          <a:p>
            <a:pPr algn="ctr"/>
            <a:r>
              <a:rPr lang="en-US" sz="1600" b="1" u="sng" dirty="0">
                <a:solidFill>
                  <a:srgbClr val="0070C0"/>
                </a:solidFill>
                <a:effectLst/>
                <a:latin typeface="Calibri" panose="020F0502020204030204" pitchFamily="34" charset="0"/>
                <a:ea typeface="Calibri" panose="020F0502020204030204" pitchFamily="34" charset="0"/>
                <a:hlinkClick r:id="rId3"/>
              </a:rPr>
              <a:t>https://www.chfs.ky.gov/agencies/dms/dca/Documents/irinstructionalguide.pdf</a:t>
            </a:r>
            <a:endParaRPr lang="en-US" sz="1050" dirty="0">
              <a:effectLst/>
              <a:latin typeface="Calibri" panose="020F0502020204030204" pitchFamily="34" charset="0"/>
              <a:ea typeface="Calibri" panose="020F0502020204030204" pitchFamily="34" charset="0"/>
            </a:endParaRPr>
          </a:p>
          <a:p>
            <a:pPr algn="ctr"/>
            <a:endParaRPr lang="en-US" sz="4200" b="1" dirty="0"/>
          </a:p>
        </p:txBody>
      </p:sp>
      <p:pic>
        <p:nvPicPr>
          <p:cNvPr id="10" name="Picture 9" descr="Text&#10;&#10;Description automatically generated with low confidence">
            <a:extLst>
              <a:ext uri="{FF2B5EF4-FFF2-40B4-BE49-F238E27FC236}">
                <a16:creationId xmlns:a16="http://schemas.microsoft.com/office/drawing/2014/main" id="{FB47C041-BACA-4E42-9227-1227F143D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76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
            <a:extLst>
              <a:ext uri="{FF2B5EF4-FFF2-40B4-BE49-F238E27FC236}">
                <a16:creationId xmlns:a16="http://schemas.microsoft.com/office/drawing/2014/main" id="{A81248D0-58B3-A2A1-27F6-12D981E77F06}"/>
              </a:ext>
            </a:extLst>
          </p:cNvPr>
          <p:cNvPicPr>
            <a:picLocks noGrp="1" noChangeAspect="1"/>
          </p:cNvPicPr>
          <p:nvPr>
            <p:ph idx="1"/>
          </p:nvPr>
        </p:nvPicPr>
        <p:blipFill rotWithShape="1">
          <a:blip r:embed="rId3"/>
          <a:srcRect l="3577" r="8642" b="832"/>
          <a:stretch/>
        </p:blipFill>
        <p:spPr>
          <a:xfrm>
            <a:off x="321275" y="308920"/>
            <a:ext cx="11516497" cy="5721178"/>
          </a:xfrm>
          <a:prstGeom prst="rect">
            <a:avLst/>
          </a:prstGeom>
        </p:spPr>
      </p:pic>
    </p:spTree>
    <p:extLst>
      <p:ext uri="{BB962C8B-B14F-4D97-AF65-F5344CB8AC3E}">
        <p14:creationId xmlns:p14="http://schemas.microsoft.com/office/powerpoint/2010/main" val="314156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7687-1C22-BD0C-D239-A873EA7A714B}"/>
              </a:ext>
            </a:extLst>
          </p:cNvPr>
          <p:cNvSpPr>
            <a:spLocks noGrp="1"/>
          </p:cNvSpPr>
          <p:nvPr>
            <p:ph type="title"/>
          </p:nvPr>
        </p:nvSpPr>
        <p:spPr/>
        <p:txBody>
          <a:bodyPr/>
          <a:lstStyle/>
          <a:p>
            <a:pPr algn="ctr"/>
            <a:r>
              <a:rPr lang="en-US" b="1" dirty="0"/>
              <a:t>Incident Reports and Requirements</a:t>
            </a:r>
            <a:endParaRPr lang="en-US" dirty="0"/>
          </a:p>
        </p:txBody>
      </p:sp>
      <p:sp>
        <p:nvSpPr>
          <p:cNvPr id="4" name="Content Placeholder 8">
            <a:extLst>
              <a:ext uri="{FF2B5EF4-FFF2-40B4-BE49-F238E27FC236}">
                <a16:creationId xmlns:a16="http://schemas.microsoft.com/office/drawing/2014/main" id="{9ABDEC15-1C52-6BDB-720F-A31D7B916CF6}"/>
              </a:ext>
            </a:extLst>
          </p:cNvPr>
          <p:cNvSpPr>
            <a:spLocks noGrp="1"/>
          </p:cNvSpPr>
          <p:nvPr>
            <p:ph idx="1"/>
          </p:nvPr>
        </p:nvSpPr>
        <p:spPr/>
        <p:txBody>
          <a:bodyPr>
            <a:normAutofit lnSpcReduction="10000"/>
          </a:bodyPr>
          <a:lstStyle/>
          <a:p>
            <a:r>
              <a:rPr lang="en-US" dirty="0"/>
              <a:t>If the incident occurs at the direct service provider location, the direct service provider is responsible for completing the report.</a:t>
            </a:r>
          </a:p>
          <a:p>
            <a:endParaRPr lang="en-US" dirty="0"/>
          </a:p>
          <a:p>
            <a:r>
              <a:rPr lang="en-US" dirty="0"/>
              <a:t>If the incident does not occur at the direct service provider location, then the </a:t>
            </a:r>
            <a:r>
              <a:rPr lang="en-US" b="1" dirty="0"/>
              <a:t>first person </a:t>
            </a:r>
            <a:r>
              <a:rPr lang="en-US" dirty="0"/>
              <a:t>who witnessed or discovered the incident is responsible for completing the report.</a:t>
            </a:r>
          </a:p>
          <a:p>
            <a:pPr marL="0" indent="0">
              <a:buNone/>
            </a:pPr>
            <a:endParaRPr lang="en-US" dirty="0"/>
          </a:p>
          <a:p>
            <a:r>
              <a:rPr lang="en-US" dirty="0"/>
              <a:t>A designated staff member may complete and submit the incident report, but the waiver provider is ultimately responsible for the content.</a:t>
            </a:r>
          </a:p>
        </p:txBody>
      </p:sp>
    </p:spTree>
    <p:extLst>
      <p:ext uri="{BB962C8B-B14F-4D97-AF65-F5344CB8AC3E}">
        <p14:creationId xmlns:p14="http://schemas.microsoft.com/office/powerpoint/2010/main" val="41220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34E2-AF66-C43A-44E3-2E823B762ED1}"/>
              </a:ext>
            </a:extLst>
          </p:cNvPr>
          <p:cNvSpPr>
            <a:spLocks noGrp="1"/>
          </p:cNvSpPr>
          <p:nvPr>
            <p:ph type="title"/>
          </p:nvPr>
        </p:nvSpPr>
        <p:spPr>
          <a:xfrm>
            <a:off x="0" y="365125"/>
            <a:ext cx="12192000" cy="1325563"/>
          </a:xfrm>
          <a:solidFill>
            <a:schemeClr val="accent1">
              <a:lumMod val="50000"/>
            </a:schemeClr>
          </a:solidFill>
        </p:spPr>
        <p:txBody>
          <a:bodyPr/>
          <a:lstStyle/>
          <a:p>
            <a:r>
              <a:rPr lang="en-US" b="1" dirty="0">
                <a:solidFill>
                  <a:schemeClr val="bg1"/>
                </a:solidFill>
              </a:rPr>
              <a:t>Medicaid Waiver Management Application (MWMA) Timeframes </a:t>
            </a:r>
            <a:endParaRPr lang="en-US" dirty="0">
              <a:solidFill>
                <a:schemeClr val="bg1"/>
              </a:solidFill>
            </a:endParaRPr>
          </a:p>
        </p:txBody>
      </p:sp>
      <p:graphicFrame>
        <p:nvGraphicFramePr>
          <p:cNvPr id="4" name="Content Placeholder 4">
            <a:extLst>
              <a:ext uri="{FF2B5EF4-FFF2-40B4-BE49-F238E27FC236}">
                <a16:creationId xmlns:a16="http://schemas.microsoft.com/office/drawing/2014/main" id="{EFFFEC0E-A670-792B-6180-16D396FCBBBB}"/>
              </a:ext>
            </a:extLst>
          </p:cNvPr>
          <p:cNvGraphicFramePr>
            <a:graphicFrameLocks noGrp="1"/>
          </p:cNvGraphicFramePr>
          <p:nvPr>
            <p:ph idx="1"/>
            <p:extLst>
              <p:ext uri="{D42A27DB-BD31-4B8C-83A1-F6EECF244321}">
                <p14:modId xmlns:p14="http://schemas.microsoft.com/office/powerpoint/2010/main" val="3776655846"/>
              </p:ext>
            </p:extLst>
          </p:nvPr>
        </p:nvGraphicFramePr>
        <p:xfrm>
          <a:off x="742950" y="1835150"/>
          <a:ext cx="11087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46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D04F-BA5B-4B0E-98C5-012974386000}"/>
              </a:ext>
            </a:extLst>
          </p:cNvPr>
          <p:cNvSpPr>
            <a:spLocks noGrp="1"/>
          </p:cNvSpPr>
          <p:nvPr>
            <p:ph type="title"/>
          </p:nvPr>
        </p:nvSpPr>
        <p:spPr/>
        <p:txBody>
          <a:bodyPr/>
          <a:lstStyle/>
          <a:p>
            <a:r>
              <a:rPr lang="en-US" b="1" dirty="0"/>
              <a:t>Incident Documentation Screens</a:t>
            </a:r>
            <a:endParaRPr lang="en-US" dirty="0"/>
          </a:p>
        </p:txBody>
      </p:sp>
      <p:graphicFrame>
        <p:nvGraphicFramePr>
          <p:cNvPr id="11" name="Text Placeholder 3">
            <a:extLst>
              <a:ext uri="{FF2B5EF4-FFF2-40B4-BE49-F238E27FC236}">
                <a16:creationId xmlns:a16="http://schemas.microsoft.com/office/drawing/2014/main" id="{BEF9DAB9-BD99-CBF3-6D83-AC624226063A}"/>
              </a:ext>
            </a:extLst>
          </p:cNvPr>
          <p:cNvGraphicFramePr>
            <a:graphicFrameLocks noGrp="1"/>
          </p:cNvGraphicFramePr>
          <p:nvPr>
            <p:ph idx="1"/>
            <p:extLst>
              <p:ext uri="{D42A27DB-BD31-4B8C-83A1-F6EECF244321}">
                <p14:modId xmlns:p14="http://schemas.microsoft.com/office/powerpoint/2010/main" val="3161044050"/>
              </p:ext>
            </p:extLst>
          </p:nvPr>
        </p:nvGraphicFramePr>
        <p:xfrm>
          <a:off x="838200" y="1481559"/>
          <a:ext cx="10515600" cy="4456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57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88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F1A14C-0415-9BDE-2F8E-53F7D937BCA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4000" b="1" kern="1200" dirty="0">
                <a:solidFill>
                  <a:srgbClr val="FFFFFF"/>
                </a:solidFill>
                <a:latin typeface="+mj-lt"/>
                <a:ea typeface="+mj-ea"/>
                <a:cs typeface="+mj-cs"/>
              </a:rPr>
              <a:t>Notifications</a:t>
            </a:r>
          </a:p>
        </p:txBody>
      </p:sp>
      <p:pic>
        <p:nvPicPr>
          <p:cNvPr id="4" name="Content Placeholder 4">
            <a:extLst>
              <a:ext uri="{FF2B5EF4-FFF2-40B4-BE49-F238E27FC236}">
                <a16:creationId xmlns:a16="http://schemas.microsoft.com/office/drawing/2014/main" id="{CD817D3E-979A-C261-0E0A-BD7345FF33E8}"/>
              </a:ext>
            </a:extLst>
          </p:cNvPr>
          <p:cNvPicPr>
            <a:picLocks noGrp="1" noChangeAspect="1"/>
          </p:cNvPicPr>
          <p:nvPr>
            <p:ph idx="1"/>
          </p:nvPr>
        </p:nvPicPr>
        <p:blipFill>
          <a:blip r:embed="rId3"/>
          <a:stretch>
            <a:fillRect/>
          </a:stretch>
        </p:blipFill>
        <p:spPr>
          <a:xfrm>
            <a:off x="4086226" y="398684"/>
            <a:ext cx="7803854" cy="5578816"/>
          </a:xfrm>
          <a:prstGeom prst="rect">
            <a:avLst/>
          </a:prstGeom>
          <a:solidFill>
            <a:srgbClr val="003865"/>
          </a:solidFill>
          <a:ln>
            <a:solidFill>
              <a:srgbClr val="003865"/>
            </a:solidFill>
          </a:ln>
        </p:spPr>
      </p:pic>
      <p:sp>
        <p:nvSpPr>
          <p:cNvPr id="11" name="Arrow: Bent 10">
            <a:extLst>
              <a:ext uri="{FF2B5EF4-FFF2-40B4-BE49-F238E27FC236}">
                <a16:creationId xmlns:a16="http://schemas.microsoft.com/office/drawing/2014/main" id="{551922E7-E9A1-33FF-C4E8-3F37342391E7}"/>
              </a:ext>
            </a:extLst>
          </p:cNvPr>
          <p:cNvSpPr/>
          <p:nvPr/>
        </p:nvSpPr>
        <p:spPr>
          <a:xfrm>
            <a:off x="4302034" y="3842933"/>
            <a:ext cx="1793966" cy="1129350"/>
          </a:xfrm>
          <a:prstGeom prst="bentArrow">
            <a:avLst>
              <a:gd name="adj1" fmla="val 25000"/>
              <a:gd name="adj2" fmla="val 3448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Right 9">
            <a:extLst>
              <a:ext uri="{FF2B5EF4-FFF2-40B4-BE49-F238E27FC236}">
                <a16:creationId xmlns:a16="http://schemas.microsoft.com/office/drawing/2014/main" id="{93F0735F-A831-0DC5-9872-5135D8E3BCEE}"/>
              </a:ext>
            </a:extLst>
          </p:cNvPr>
          <p:cNvSpPr/>
          <p:nvPr/>
        </p:nvSpPr>
        <p:spPr>
          <a:xfrm>
            <a:off x="638175" y="3334888"/>
            <a:ext cx="2599981" cy="237114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Complete as much as possible</a:t>
            </a:r>
          </a:p>
        </p:txBody>
      </p:sp>
      <p:sp>
        <p:nvSpPr>
          <p:cNvPr id="13" name="TextBox 12">
            <a:extLst>
              <a:ext uri="{FF2B5EF4-FFF2-40B4-BE49-F238E27FC236}">
                <a16:creationId xmlns:a16="http://schemas.microsoft.com/office/drawing/2014/main" id="{7320B439-D43C-4241-14FD-09AE1469AF0B}"/>
              </a:ext>
            </a:extLst>
          </p:cNvPr>
          <p:cNvSpPr txBox="1"/>
          <p:nvPr/>
        </p:nvSpPr>
        <p:spPr>
          <a:xfrm>
            <a:off x="4218614" y="4777171"/>
            <a:ext cx="1793966" cy="1200329"/>
          </a:xfrm>
          <a:prstGeom prst="rect">
            <a:avLst/>
          </a:prstGeom>
          <a:solidFill>
            <a:schemeClr val="accent1"/>
          </a:solidFill>
        </p:spPr>
        <p:txBody>
          <a:bodyPr wrap="square" rtlCol="0">
            <a:spAutoFit/>
          </a:bodyPr>
          <a:lstStyle/>
          <a:p>
            <a:r>
              <a:rPr lang="en-US" sz="1200" b="1" dirty="0"/>
              <a:t>Case Manager and Department for Community Based Services (DCBS) notifications should be documented</a:t>
            </a:r>
          </a:p>
        </p:txBody>
      </p:sp>
      <p:sp>
        <p:nvSpPr>
          <p:cNvPr id="14" name="TextBox 13">
            <a:extLst>
              <a:ext uri="{FF2B5EF4-FFF2-40B4-BE49-F238E27FC236}">
                <a16:creationId xmlns:a16="http://schemas.microsoft.com/office/drawing/2014/main" id="{3DA54AF6-85A0-6548-21CB-3A2F2EFDE870}"/>
              </a:ext>
            </a:extLst>
          </p:cNvPr>
          <p:cNvSpPr txBox="1"/>
          <p:nvPr/>
        </p:nvSpPr>
        <p:spPr>
          <a:xfrm>
            <a:off x="8927533" y="3429000"/>
            <a:ext cx="1949985" cy="195828"/>
          </a:xfrm>
          <a:prstGeom prst="rect">
            <a:avLst/>
          </a:prstGeom>
          <a:solidFill>
            <a:srgbClr val="003865"/>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1E02AC91-9C02-DD45-C40B-689E934DC77F}"/>
              </a:ext>
            </a:extLst>
          </p:cNvPr>
          <p:cNvSpPr txBox="1"/>
          <p:nvPr/>
        </p:nvSpPr>
        <p:spPr>
          <a:xfrm>
            <a:off x="7988153" y="2666082"/>
            <a:ext cx="3349127" cy="272946"/>
          </a:xfrm>
          <a:prstGeom prst="rect">
            <a:avLst/>
          </a:prstGeom>
          <a:solidFill>
            <a:srgbClr val="003865"/>
          </a:solidFill>
        </p:spPr>
        <p:txBody>
          <a:bodyPr wrap="square" rtlCol="0">
            <a:spAutoFit/>
          </a:bodyPr>
          <a:lstStyle/>
          <a:p>
            <a:endParaRPr lang="en-US" dirty="0"/>
          </a:p>
        </p:txBody>
      </p:sp>
    </p:spTree>
    <p:extLst>
      <p:ext uri="{BB962C8B-B14F-4D97-AF65-F5344CB8AC3E}">
        <p14:creationId xmlns:p14="http://schemas.microsoft.com/office/powerpoint/2010/main" val="133966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2A34-D739-747F-4E06-8850704FC15E}"/>
              </a:ext>
            </a:extLst>
          </p:cNvPr>
          <p:cNvSpPr>
            <a:spLocks noGrp="1"/>
          </p:cNvSpPr>
          <p:nvPr>
            <p:ph type="title"/>
          </p:nvPr>
        </p:nvSpPr>
        <p:spPr>
          <a:xfrm>
            <a:off x="838200" y="365126"/>
            <a:ext cx="10515600" cy="977900"/>
          </a:xfrm>
        </p:spPr>
        <p:txBody>
          <a:bodyPr>
            <a:normAutofit/>
          </a:bodyPr>
          <a:lstStyle/>
          <a:p>
            <a:r>
              <a:rPr lang="en-US" dirty="0"/>
              <a:t>Notifications – Required Reporting </a:t>
            </a:r>
          </a:p>
        </p:txBody>
      </p:sp>
      <p:graphicFrame>
        <p:nvGraphicFramePr>
          <p:cNvPr id="7" name="Content Placeholder 2">
            <a:extLst>
              <a:ext uri="{FF2B5EF4-FFF2-40B4-BE49-F238E27FC236}">
                <a16:creationId xmlns:a16="http://schemas.microsoft.com/office/drawing/2014/main" id="{63D85175-3D8C-C6DC-8DB6-28C1D2ACDF9C}"/>
              </a:ext>
            </a:extLst>
          </p:cNvPr>
          <p:cNvGraphicFramePr>
            <a:graphicFrameLocks noGrp="1"/>
          </p:cNvGraphicFramePr>
          <p:nvPr>
            <p:ph idx="1"/>
            <p:extLst>
              <p:ext uri="{D42A27DB-BD31-4B8C-83A1-F6EECF244321}">
                <p14:modId xmlns:p14="http://schemas.microsoft.com/office/powerpoint/2010/main" val="1208701991"/>
              </p:ext>
            </p:extLst>
          </p:nvPr>
        </p:nvGraphicFramePr>
        <p:xfrm>
          <a:off x="838200" y="1485900"/>
          <a:ext cx="10515600" cy="4443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69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CB52-D154-5DAB-0265-9514EBAA7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1735F-D737-049B-96A4-B6E0018602D5}"/>
              </a:ext>
            </a:extLst>
          </p:cNvPr>
          <p:cNvSpPr>
            <a:spLocks noGrp="1"/>
          </p:cNvSpPr>
          <p:nvPr>
            <p:ph type="title"/>
          </p:nvPr>
        </p:nvSpPr>
        <p:spPr/>
        <p:txBody>
          <a:bodyPr/>
          <a:lstStyle/>
          <a:p>
            <a:r>
              <a:rPr lang="en-US" dirty="0"/>
              <a:t>Reporting Abuse, Neglect and Exploitation</a:t>
            </a:r>
          </a:p>
        </p:txBody>
      </p:sp>
      <p:sp>
        <p:nvSpPr>
          <p:cNvPr id="4" name="Content Placeholder 3">
            <a:extLst>
              <a:ext uri="{FF2B5EF4-FFF2-40B4-BE49-F238E27FC236}">
                <a16:creationId xmlns:a16="http://schemas.microsoft.com/office/drawing/2014/main" id="{3CD01AC4-D9A7-646C-BD6C-300CABF96618}"/>
              </a:ext>
            </a:extLst>
          </p:cNvPr>
          <p:cNvSpPr>
            <a:spLocks noGrp="1"/>
          </p:cNvSpPr>
          <p:nvPr>
            <p:ph sz="half" idx="1"/>
          </p:nvPr>
        </p:nvSpPr>
        <p:spPr>
          <a:xfrm>
            <a:off x="838200" y="1690688"/>
            <a:ext cx="5181600" cy="4486275"/>
          </a:xfrm>
        </p:spPr>
        <p:txBody>
          <a:bodyPr>
            <a:normAutofit fontScale="62500" lnSpcReduction="20000"/>
          </a:bodyPr>
          <a:lstStyle/>
          <a:p>
            <a:pPr marL="0" indent="0">
              <a:buNone/>
            </a:pPr>
            <a:r>
              <a:rPr lang="en-US" dirty="0"/>
              <a:t>Kentucky is a mandatory reporting state.</a:t>
            </a:r>
          </a:p>
          <a:p>
            <a:r>
              <a:rPr lang="en-US" dirty="0"/>
              <a:t>KRS 620.030 states: (1) Any person who knows or has reasonable cause to believe that a child is dependent, neglected or abused shall immediately cause an oral or written report to be made to a local law enforcement agency or the Kentucky State Police; the Cabinet or its designated representative; the pg. 6 commonwealth’s attorney or the county attorney; by telephone or otherwise</a:t>
            </a:r>
          </a:p>
          <a:p>
            <a:r>
              <a:rPr lang="en-US" dirty="0"/>
              <a:t>KRS 209.030 states: 2. Any person, including but not limited to physician, law enforcement officer, nurse, social worker, cabinet personnel, coroner, medical examiner, alternate care facility employee, or caretaker, having reasonable cause to suspect that an adult has suffered abuse, neglect, or exploitation, shall report or cause reports to be made in accordance with the provisions of this chapter. Death of the adult does not relieve one of the responsibility for reporting the circumstances surrounding the death. </a:t>
            </a:r>
          </a:p>
        </p:txBody>
      </p:sp>
      <p:sp>
        <p:nvSpPr>
          <p:cNvPr id="5" name="Content Placeholder 4">
            <a:extLst>
              <a:ext uri="{FF2B5EF4-FFF2-40B4-BE49-F238E27FC236}">
                <a16:creationId xmlns:a16="http://schemas.microsoft.com/office/drawing/2014/main" id="{50DDA545-DF02-7C60-C38A-051C12655EAE}"/>
              </a:ext>
            </a:extLst>
          </p:cNvPr>
          <p:cNvSpPr>
            <a:spLocks noGrp="1"/>
          </p:cNvSpPr>
          <p:nvPr>
            <p:ph sz="half" idx="2"/>
          </p:nvPr>
        </p:nvSpPr>
        <p:spPr>
          <a:xfrm>
            <a:off x="6329363" y="1959768"/>
            <a:ext cx="5181600" cy="3398045"/>
          </a:xfrm>
        </p:spPr>
        <p:txBody>
          <a:bodyPr>
            <a:normAutofit fontScale="62500" lnSpcReduction="20000"/>
          </a:bodyPr>
          <a:lstStyle/>
          <a:p>
            <a:pPr marL="0" indent="0">
              <a:buNone/>
              <a:defRPr/>
            </a:pPr>
            <a:r>
              <a:rPr lang="en-US" sz="4500" dirty="0"/>
              <a:t>Hotline # 1-877-597-2331 (24/7)</a:t>
            </a:r>
          </a:p>
          <a:p>
            <a:pPr marL="0" indent="0">
              <a:buNone/>
              <a:defRPr/>
            </a:pPr>
            <a:endParaRPr lang="en-US" sz="4500" dirty="0"/>
          </a:p>
          <a:p>
            <a:pPr marL="0" indent="0">
              <a:buNone/>
              <a:defRPr/>
            </a:pPr>
            <a:r>
              <a:rPr lang="en-US" sz="4500" dirty="0"/>
              <a:t>Web based reporting system for non-emergency situations that do not require immediate response.  8 a.m. to 4:30 p.m. M-F </a:t>
            </a:r>
          </a:p>
          <a:p>
            <a:pPr marL="0" indent="0">
              <a:buNone/>
              <a:defRPr/>
            </a:pPr>
            <a:endParaRPr lang="en-US" sz="4500" dirty="0">
              <a:hlinkClick r:id="rId3"/>
            </a:endParaRPr>
          </a:p>
          <a:p>
            <a:pPr marL="0" indent="0">
              <a:buNone/>
              <a:defRPr/>
            </a:pPr>
            <a:r>
              <a:rPr lang="en-US" sz="4500" dirty="0">
                <a:hlinkClick r:id="rId3"/>
              </a:rPr>
              <a:t>https://prd.webapps.chfs.ky.gov/reportabuse/home.aspx</a:t>
            </a:r>
            <a:endParaRPr lang="en-US" sz="4500" dirty="0"/>
          </a:p>
          <a:p>
            <a:endParaRPr lang="en-US" dirty="0"/>
          </a:p>
        </p:txBody>
      </p:sp>
    </p:spTree>
    <p:extLst>
      <p:ext uri="{BB962C8B-B14F-4D97-AF65-F5344CB8AC3E}">
        <p14:creationId xmlns:p14="http://schemas.microsoft.com/office/powerpoint/2010/main" val="166470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D73A-FCF0-4470-CB14-B5B62ACBE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5E743-14DF-B381-CD85-5BD9BCA51CBF}"/>
              </a:ext>
            </a:extLst>
          </p:cNvPr>
          <p:cNvSpPr>
            <a:spLocks noGrp="1"/>
          </p:cNvSpPr>
          <p:nvPr>
            <p:ph type="title"/>
          </p:nvPr>
        </p:nvSpPr>
        <p:spPr/>
        <p:txBody>
          <a:bodyPr/>
          <a:lstStyle/>
          <a:p>
            <a:r>
              <a:rPr lang="en-US" dirty="0"/>
              <a:t>Reporting Fraud, Waste, and Abuse</a:t>
            </a:r>
          </a:p>
        </p:txBody>
      </p:sp>
      <p:sp>
        <p:nvSpPr>
          <p:cNvPr id="3" name="Content Placeholder 2">
            <a:extLst>
              <a:ext uri="{FF2B5EF4-FFF2-40B4-BE49-F238E27FC236}">
                <a16:creationId xmlns:a16="http://schemas.microsoft.com/office/drawing/2014/main" id="{31476293-AF64-37D7-218A-5666F57C2E78}"/>
              </a:ext>
            </a:extLst>
          </p:cNvPr>
          <p:cNvSpPr>
            <a:spLocks noGrp="1"/>
          </p:cNvSpPr>
          <p:nvPr>
            <p:ph idx="1"/>
          </p:nvPr>
        </p:nvSpPr>
        <p:spPr>
          <a:xfrm>
            <a:off x="838200" y="1690688"/>
            <a:ext cx="10515600" cy="4486275"/>
          </a:xfrm>
        </p:spPr>
        <p:txBody>
          <a:bodyPr>
            <a:normAutofit fontScale="62500" lnSpcReduction="20000"/>
          </a:bodyPr>
          <a:lstStyle/>
          <a:p>
            <a:pPr marL="0" indent="0">
              <a:buNone/>
            </a:pPr>
            <a:r>
              <a:rPr lang="en-US" sz="3500" dirty="0"/>
              <a:t>Reports can be made to:</a:t>
            </a:r>
          </a:p>
          <a:p>
            <a:pPr marL="0" indent="0">
              <a:buNone/>
            </a:pPr>
            <a:endParaRPr lang="en-US" sz="3500" dirty="0"/>
          </a:p>
          <a:p>
            <a:pPr marL="457200" indent="-457200">
              <a:buFont typeface="+mj-lt"/>
              <a:buAutoNum type="arabicPeriod"/>
            </a:pPr>
            <a:r>
              <a:rPr lang="en-US" sz="3500" dirty="0"/>
              <a:t>Office of Inspector General</a:t>
            </a:r>
          </a:p>
          <a:p>
            <a:pPr marL="457200" lvl="1" indent="0">
              <a:buNone/>
            </a:pPr>
            <a:r>
              <a:rPr lang="en-US" sz="3500" dirty="0"/>
              <a:t>Division of Audits and Investigations</a:t>
            </a:r>
          </a:p>
          <a:p>
            <a:pPr marL="457200" lvl="1" indent="0">
              <a:buNone/>
            </a:pPr>
            <a:r>
              <a:rPr lang="en-US" sz="3500" dirty="0"/>
              <a:t>502-564-2815</a:t>
            </a:r>
          </a:p>
          <a:p>
            <a:pPr marL="457200" lvl="1" indent="0">
              <a:buNone/>
            </a:pPr>
            <a:r>
              <a:rPr lang="en-US" sz="3500" dirty="0"/>
              <a:t>1-800-372-2970</a:t>
            </a:r>
          </a:p>
          <a:p>
            <a:pPr marL="457200" lvl="1" indent="0">
              <a:buNone/>
            </a:pPr>
            <a:r>
              <a:rPr lang="en-US" sz="3500" dirty="0">
                <a:hlinkClick r:id="rId3"/>
              </a:rPr>
              <a:t>mailto:chfs.fraud@ky.gov</a:t>
            </a:r>
            <a:endParaRPr lang="en-US" sz="3500" dirty="0"/>
          </a:p>
          <a:p>
            <a:pPr marL="457200" lvl="1" indent="0">
              <a:buNone/>
            </a:pPr>
            <a:endParaRPr lang="en-US" sz="3500" dirty="0"/>
          </a:p>
          <a:p>
            <a:pPr marL="0" lvl="1" indent="0">
              <a:buNone/>
            </a:pPr>
            <a:r>
              <a:rPr lang="en-US" sz="3500" dirty="0"/>
              <a:t>2.    Office of Medicaid Fraud and Abuse Control</a:t>
            </a:r>
          </a:p>
          <a:p>
            <a:pPr marL="457200" lvl="1" indent="0">
              <a:buNone/>
            </a:pPr>
            <a:r>
              <a:rPr lang="en-US" sz="3500" dirty="0"/>
              <a:t>502-696-5405</a:t>
            </a:r>
          </a:p>
          <a:p>
            <a:pPr marL="457200" lvl="1" indent="0">
              <a:buNone/>
            </a:pPr>
            <a:r>
              <a:rPr lang="en-US" sz="3500" dirty="0"/>
              <a:t>1-877-228-7384</a:t>
            </a:r>
          </a:p>
          <a:p>
            <a:pPr marL="457200" lvl="1" indent="0">
              <a:buNone/>
            </a:pPr>
            <a:r>
              <a:rPr lang="en-US" sz="3500" dirty="0"/>
              <a:t>ag.ky.gov/medicaidfraud</a:t>
            </a:r>
          </a:p>
          <a:p>
            <a:pPr marL="457200" lvl="1" indent="0">
              <a:buNone/>
            </a:pPr>
            <a:endParaRPr lang="en-US" sz="3500" dirty="0"/>
          </a:p>
          <a:p>
            <a:pPr marL="457200" lvl="1" indent="0">
              <a:buNone/>
            </a:pPr>
            <a:r>
              <a:rPr lang="en-US" sz="3500" dirty="0">
                <a:hlinkClick r:id="rId4"/>
              </a:rPr>
              <a:t>https://secure.kentucky.gov/FormServices/AttorneyGeneral/MedicaidFraudandAbuse</a:t>
            </a:r>
            <a:endParaRPr lang="en-US" sz="3500" dirty="0"/>
          </a:p>
          <a:p>
            <a:endParaRPr lang="en-US" dirty="0"/>
          </a:p>
        </p:txBody>
      </p:sp>
      <p:pic>
        <p:nvPicPr>
          <p:cNvPr id="4" name="Picture 3">
            <a:extLst>
              <a:ext uri="{FF2B5EF4-FFF2-40B4-BE49-F238E27FC236}">
                <a16:creationId xmlns:a16="http://schemas.microsoft.com/office/drawing/2014/main" id="{CEAD135C-1B97-1265-98F4-F443A9FC39EF}"/>
              </a:ext>
            </a:extLst>
          </p:cNvPr>
          <p:cNvPicPr>
            <a:picLocks noChangeAspect="1"/>
          </p:cNvPicPr>
          <p:nvPr/>
        </p:nvPicPr>
        <p:blipFill>
          <a:blip r:embed="rId5"/>
          <a:stretch>
            <a:fillRect/>
          </a:stretch>
        </p:blipFill>
        <p:spPr>
          <a:xfrm>
            <a:off x="7926810" y="1690688"/>
            <a:ext cx="3426990" cy="3021367"/>
          </a:xfrm>
          <a:prstGeom prst="rect">
            <a:avLst/>
          </a:prstGeom>
        </p:spPr>
      </p:pic>
    </p:spTree>
    <p:extLst>
      <p:ext uri="{BB962C8B-B14F-4D97-AF65-F5344CB8AC3E}">
        <p14:creationId xmlns:p14="http://schemas.microsoft.com/office/powerpoint/2010/main" val="17881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C15B-DDBA-5AFF-64E7-4AFD0F8440AD}"/>
              </a:ext>
            </a:extLst>
          </p:cNvPr>
          <p:cNvSpPr>
            <a:spLocks noGrp="1"/>
          </p:cNvSpPr>
          <p:nvPr>
            <p:ph type="title"/>
          </p:nvPr>
        </p:nvSpPr>
        <p:spPr>
          <a:xfrm>
            <a:off x="0" y="365126"/>
            <a:ext cx="12023124" cy="994118"/>
          </a:xfrm>
        </p:spPr>
        <p:txBody>
          <a:bodyPr>
            <a:noAutofit/>
          </a:bodyPr>
          <a:lstStyle/>
          <a:p>
            <a:pPr algn="ctr"/>
            <a:r>
              <a:rPr lang="en-US" sz="4000" dirty="0"/>
              <a:t>Is a Risk Mitigation and Investigation Report required? </a:t>
            </a:r>
            <a:br>
              <a:rPr lang="en-US" sz="4000" dirty="0"/>
            </a:br>
            <a:r>
              <a:rPr lang="en-US" sz="4000" b="1" dirty="0"/>
              <a:t>Give careful consideration to this question!</a:t>
            </a:r>
          </a:p>
        </p:txBody>
      </p:sp>
      <p:pic>
        <p:nvPicPr>
          <p:cNvPr id="4" name="Content Placeholder 3">
            <a:extLst>
              <a:ext uri="{FF2B5EF4-FFF2-40B4-BE49-F238E27FC236}">
                <a16:creationId xmlns:a16="http://schemas.microsoft.com/office/drawing/2014/main" id="{F69363EA-895B-2529-1269-60A5A1D6016B}"/>
              </a:ext>
            </a:extLst>
          </p:cNvPr>
          <p:cNvPicPr>
            <a:picLocks noGrp="1" noChangeAspect="1"/>
          </p:cNvPicPr>
          <p:nvPr>
            <p:ph idx="1"/>
          </p:nvPr>
        </p:nvPicPr>
        <p:blipFill>
          <a:blip r:embed="rId3"/>
          <a:stretch>
            <a:fillRect/>
          </a:stretch>
        </p:blipFill>
        <p:spPr>
          <a:xfrm>
            <a:off x="628650" y="1359243"/>
            <a:ext cx="10725150" cy="4717707"/>
          </a:xfrm>
          <a:prstGeom prst="rect">
            <a:avLst/>
          </a:prstGeom>
        </p:spPr>
      </p:pic>
    </p:spTree>
    <p:extLst>
      <p:ext uri="{BB962C8B-B14F-4D97-AF65-F5344CB8AC3E}">
        <p14:creationId xmlns:p14="http://schemas.microsoft.com/office/powerpoint/2010/main" val="202153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5A0C-13BC-685E-3710-252EA0B4D858}"/>
              </a:ext>
            </a:extLst>
          </p:cNvPr>
          <p:cNvSpPr>
            <a:spLocks noGrp="1"/>
          </p:cNvSpPr>
          <p:nvPr>
            <p:ph type="title"/>
          </p:nvPr>
        </p:nvSpPr>
        <p:spPr>
          <a:xfrm>
            <a:off x="0" y="365126"/>
            <a:ext cx="12091986" cy="939800"/>
          </a:xfrm>
        </p:spPr>
        <p:txBody>
          <a:bodyPr anchor="t">
            <a:normAutofit/>
          </a:bodyPr>
          <a:lstStyle/>
          <a:p>
            <a:pPr algn="ctr"/>
            <a:r>
              <a:rPr lang="en-US" b="1" dirty="0"/>
              <a:t>Recategorize an Incident</a:t>
            </a:r>
          </a:p>
        </p:txBody>
      </p:sp>
      <p:sp>
        <p:nvSpPr>
          <p:cNvPr id="11" name="Content Placeholder 2">
            <a:extLst>
              <a:ext uri="{FF2B5EF4-FFF2-40B4-BE49-F238E27FC236}">
                <a16:creationId xmlns:a16="http://schemas.microsoft.com/office/drawing/2014/main" id="{F268A4ED-644F-04A0-8B62-5CF8A39D04CC}"/>
              </a:ext>
            </a:extLst>
          </p:cNvPr>
          <p:cNvSpPr>
            <a:spLocks noGrp="1"/>
          </p:cNvSpPr>
          <p:nvPr>
            <p:ph sz="half" idx="1"/>
          </p:nvPr>
        </p:nvSpPr>
        <p:spPr>
          <a:xfrm>
            <a:off x="100013" y="1457325"/>
            <a:ext cx="6429374" cy="4403828"/>
          </a:xfrm>
          <a:solidFill>
            <a:schemeClr val="accent6">
              <a:lumMod val="60000"/>
              <a:lumOff val="40000"/>
            </a:schemeClr>
          </a:solidFill>
        </p:spPr>
        <p:txBody>
          <a:bodyPr>
            <a:normAutofit/>
          </a:bodyPr>
          <a:lstStyle/>
          <a:p>
            <a:r>
              <a:rPr lang="en-US" sz="3200" dirty="0"/>
              <a:t>Agencies can recategorize an incident if the Risk Mitigation and Investigation Report (RMIR) has </a:t>
            </a:r>
            <a:r>
              <a:rPr lang="en-US" sz="3200" b="1" u="sng" dirty="0"/>
              <a:t>NOT</a:t>
            </a:r>
            <a:r>
              <a:rPr lang="en-US" sz="3200" dirty="0"/>
              <a:t> been submitted  </a:t>
            </a:r>
          </a:p>
          <a:p>
            <a:r>
              <a:rPr lang="en-US" sz="3200" dirty="0"/>
              <a:t>Agencies can contact the help desk to have the incident recategorized:  </a:t>
            </a:r>
            <a:r>
              <a:rPr lang="en-US" sz="3200" dirty="0">
                <a:hlinkClick r:id="rId3"/>
              </a:rPr>
              <a:t>MedicaidPartnerPortal.info@ky.gov</a:t>
            </a:r>
            <a:r>
              <a:rPr lang="en-US" sz="3200" dirty="0"/>
              <a:t> or (1-844-784-5614)</a:t>
            </a:r>
          </a:p>
          <a:p>
            <a:endParaRPr lang="en-US" sz="3200" b="0" i="0" u="none" strike="noStrike" baseline="0" dirty="0"/>
          </a:p>
          <a:p>
            <a:pPr marL="457200" lvl="1" indent="0">
              <a:buNone/>
            </a:pPr>
            <a:endParaRPr lang="en-US" sz="1900" dirty="0"/>
          </a:p>
        </p:txBody>
      </p:sp>
      <p:sp>
        <p:nvSpPr>
          <p:cNvPr id="3" name="Content Placeholder 2">
            <a:extLst>
              <a:ext uri="{FF2B5EF4-FFF2-40B4-BE49-F238E27FC236}">
                <a16:creationId xmlns:a16="http://schemas.microsoft.com/office/drawing/2014/main" id="{EC4CED6B-EC5F-2A30-A61A-8FCA47FC6720}"/>
              </a:ext>
            </a:extLst>
          </p:cNvPr>
          <p:cNvSpPr>
            <a:spLocks noGrp="1"/>
          </p:cNvSpPr>
          <p:nvPr>
            <p:ph sz="half" idx="2"/>
          </p:nvPr>
        </p:nvSpPr>
        <p:spPr>
          <a:xfrm>
            <a:off x="6529387" y="1457324"/>
            <a:ext cx="5562599" cy="4403829"/>
          </a:xfrm>
          <a:solidFill>
            <a:schemeClr val="accent5"/>
          </a:solidFill>
        </p:spPr>
        <p:txBody>
          <a:bodyPr>
            <a:normAutofit/>
          </a:bodyPr>
          <a:lstStyle/>
          <a:p>
            <a:r>
              <a:rPr lang="en-US" sz="3200" dirty="0"/>
              <a:t>Only the Department for Aging and Independent Living (DAIL) can recategorize an incident if the Risk Mitigation and Investigation Report (RMIR) has been submitted</a:t>
            </a:r>
          </a:p>
          <a:p>
            <a:r>
              <a:rPr lang="en-US" sz="3200" dirty="0"/>
              <a:t>In these instances, email </a:t>
            </a:r>
            <a:r>
              <a:rPr lang="en-US" sz="3200" dirty="0">
                <a:hlinkClick r:id="rId4"/>
              </a:rPr>
              <a:t>HCBinquiries@ky.gov</a:t>
            </a:r>
            <a:r>
              <a:rPr lang="en-US" sz="3200" dirty="0"/>
              <a:t> </a:t>
            </a:r>
          </a:p>
          <a:p>
            <a:endParaRPr lang="en-US" dirty="0"/>
          </a:p>
        </p:txBody>
      </p:sp>
    </p:spTree>
    <p:extLst>
      <p:ext uri="{BB962C8B-B14F-4D97-AF65-F5344CB8AC3E}">
        <p14:creationId xmlns:p14="http://schemas.microsoft.com/office/powerpoint/2010/main" val="83325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7831-B5EA-FB6F-FB8D-FE42942C56CC}"/>
              </a:ext>
            </a:extLst>
          </p:cNvPr>
          <p:cNvSpPr>
            <a:spLocks noGrp="1"/>
          </p:cNvSpPr>
          <p:nvPr>
            <p:ph type="title"/>
          </p:nvPr>
        </p:nvSpPr>
        <p:spPr/>
        <p:txBody>
          <a:bodyPr/>
          <a:lstStyle/>
          <a:p>
            <a:pPr algn="ctr"/>
            <a:r>
              <a:rPr lang="en-US" dirty="0"/>
              <a:t>Benefits of Critical Incident Reporting </a:t>
            </a:r>
          </a:p>
        </p:txBody>
      </p:sp>
      <p:graphicFrame>
        <p:nvGraphicFramePr>
          <p:cNvPr id="13" name="Content Placeholder 2">
            <a:extLst>
              <a:ext uri="{FF2B5EF4-FFF2-40B4-BE49-F238E27FC236}">
                <a16:creationId xmlns:a16="http://schemas.microsoft.com/office/drawing/2014/main" id="{D97E96E9-CE45-B0D8-4BEE-6888F7367FFD}"/>
              </a:ext>
            </a:extLst>
          </p:cNvPr>
          <p:cNvGraphicFramePr>
            <a:graphicFrameLocks noGrp="1"/>
          </p:cNvGraphicFramePr>
          <p:nvPr>
            <p:ph idx="1"/>
            <p:extLst>
              <p:ext uri="{D42A27DB-BD31-4B8C-83A1-F6EECF244321}">
                <p14:modId xmlns:p14="http://schemas.microsoft.com/office/powerpoint/2010/main" val="1017842281"/>
              </p:ext>
            </p:extLst>
          </p:nvPr>
        </p:nvGraphicFramePr>
        <p:xfrm>
          <a:off x="838200" y="1516285"/>
          <a:ext cx="10515600" cy="440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10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9E245-2BAC-0F0F-E75A-52B95677D1F9}"/>
              </a:ext>
            </a:extLst>
          </p:cNvPr>
          <p:cNvSpPr>
            <a:spLocks noGrp="1"/>
          </p:cNvSpPr>
          <p:nvPr>
            <p:ph type="title"/>
          </p:nvPr>
        </p:nvSpPr>
        <p:spPr>
          <a:xfrm>
            <a:off x="160020" y="365124"/>
            <a:ext cx="11864340" cy="1703705"/>
          </a:xfrm>
        </p:spPr>
        <p:txBody>
          <a:bodyPr>
            <a:normAutofit fontScale="90000"/>
          </a:bodyPr>
          <a:lstStyle/>
          <a:p>
            <a:r>
              <a:rPr lang="en-US" dirty="0"/>
              <a:t>A Few Examples – </a:t>
            </a:r>
            <a:br>
              <a:rPr lang="en-US" dirty="0"/>
            </a:br>
            <a:r>
              <a:rPr lang="en-US" dirty="0"/>
              <a:t>Risk Mitigation and Investigation Report </a:t>
            </a:r>
            <a:br>
              <a:rPr lang="en-US" dirty="0"/>
            </a:br>
            <a:endParaRPr lang="en-US" dirty="0"/>
          </a:p>
        </p:txBody>
      </p:sp>
      <p:sp>
        <p:nvSpPr>
          <p:cNvPr id="5" name="Content Placeholder 4">
            <a:extLst>
              <a:ext uri="{FF2B5EF4-FFF2-40B4-BE49-F238E27FC236}">
                <a16:creationId xmlns:a16="http://schemas.microsoft.com/office/drawing/2014/main" id="{D13EAE0F-005C-78B1-B160-A8899A6A8A04}"/>
              </a:ext>
            </a:extLst>
          </p:cNvPr>
          <p:cNvSpPr>
            <a:spLocks noGrp="1"/>
          </p:cNvSpPr>
          <p:nvPr>
            <p:ph sz="half" idx="1"/>
          </p:nvPr>
        </p:nvSpPr>
        <p:spPr>
          <a:xfrm>
            <a:off x="530105" y="1825625"/>
            <a:ext cx="5181600" cy="4351338"/>
          </a:xfrm>
        </p:spPr>
        <p:txBody>
          <a:bodyPr/>
          <a:lstStyle/>
          <a:p>
            <a:r>
              <a:rPr lang="en-US" dirty="0"/>
              <a:t>Risk Mitigation and Investigation Report (RMIR) Required</a:t>
            </a:r>
          </a:p>
          <a:p>
            <a:pPr lvl="1"/>
            <a:endParaRPr lang="en-US" dirty="0"/>
          </a:p>
          <a:p>
            <a:pPr lvl="1"/>
            <a:r>
              <a:rPr lang="en-US" dirty="0"/>
              <a:t>Death</a:t>
            </a:r>
          </a:p>
          <a:p>
            <a:pPr lvl="1"/>
            <a:r>
              <a:rPr lang="en-US" dirty="0"/>
              <a:t>Hospitalization</a:t>
            </a:r>
          </a:p>
          <a:p>
            <a:pPr lvl="1"/>
            <a:r>
              <a:rPr lang="en-US" dirty="0"/>
              <a:t>Emergency Medical Services involved</a:t>
            </a:r>
          </a:p>
          <a:p>
            <a:pPr lvl="1"/>
            <a:r>
              <a:rPr lang="en-US" dirty="0"/>
              <a:t>Elopement</a:t>
            </a:r>
          </a:p>
          <a:p>
            <a:pPr lvl="1"/>
            <a:r>
              <a:rPr lang="en-US" dirty="0"/>
              <a:t>Report of abuse, neglect or exploitation</a:t>
            </a:r>
          </a:p>
          <a:p>
            <a:pPr lvl="1"/>
            <a:endParaRPr lang="en-US" dirty="0"/>
          </a:p>
        </p:txBody>
      </p:sp>
      <p:sp>
        <p:nvSpPr>
          <p:cNvPr id="6" name="Content Placeholder 5">
            <a:extLst>
              <a:ext uri="{FF2B5EF4-FFF2-40B4-BE49-F238E27FC236}">
                <a16:creationId xmlns:a16="http://schemas.microsoft.com/office/drawing/2014/main" id="{3FA6D97F-9750-35D3-AB36-D8C8BE584AE0}"/>
              </a:ext>
            </a:extLst>
          </p:cNvPr>
          <p:cNvSpPr>
            <a:spLocks noGrp="1"/>
          </p:cNvSpPr>
          <p:nvPr>
            <p:ph sz="half" idx="2"/>
          </p:nvPr>
        </p:nvSpPr>
        <p:spPr>
          <a:xfrm>
            <a:off x="6690362" y="1825625"/>
            <a:ext cx="5181600" cy="4351337"/>
          </a:xfrm>
        </p:spPr>
        <p:txBody>
          <a:bodyPr/>
          <a:lstStyle/>
          <a:p>
            <a:r>
              <a:rPr lang="en-US" dirty="0"/>
              <a:t>Risk Mitigation and Investigation Report (RMIR) Not Required</a:t>
            </a:r>
          </a:p>
          <a:p>
            <a:pPr lvl="1"/>
            <a:endParaRPr lang="en-US" dirty="0"/>
          </a:p>
          <a:p>
            <a:pPr lvl="1"/>
            <a:r>
              <a:rPr lang="en-US" dirty="0"/>
              <a:t>First aid administered – no injury</a:t>
            </a:r>
          </a:p>
          <a:p>
            <a:pPr lvl="1"/>
            <a:r>
              <a:rPr lang="en-US" dirty="0"/>
              <a:t>Fall with assist from caregiver to the floor safely with no injury or complaint of pain</a:t>
            </a:r>
          </a:p>
          <a:p>
            <a:pPr lvl="1"/>
            <a:r>
              <a:rPr lang="en-US" dirty="0"/>
              <a:t>Verbal aggression – no specific target or prompting</a:t>
            </a:r>
          </a:p>
          <a:p>
            <a:pPr marL="457200" lvl="1" indent="0">
              <a:buNone/>
            </a:pPr>
            <a:endParaRPr lang="en-US" dirty="0"/>
          </a:p>
        </p:txBody>
      </p:sp>
    </p:spTree>
    <p:extLst>
      <p:ext uri="{BB962C8B-B14F-4D97-AF65-F5344CB8AC3E}">
        <p14:creationId xmlns:p14="http://schemas.microsoft.com/office/powerpoint/2010/main" val="358516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92BC-F5AB-9B64-73EE-63A13B66F53C}"/>
              </a:ext>
            </a:extLst>
          </p:cNvPr>
          <p:cNvSpPr>
            <a:spLocks noGrp="1"/>
          </p:cNvSpPr>
          <p:nvPr>
            <p:ph type="title"/>
          </p:nvPr>
        </p:nvSpPr>
        <p:spPr>
          <a:xfrm>
            <a:off x="762000" y="942978"/>
            <a:ext cx="10069605" cy="809622"/>
          </a:xfrm>
        </p:spPr>
        <p:txBody>
          <a:bodyPr anchor="t">
            <a:normAutofit fontScale="90000"/>
          </a:bodyPr>
          <a:lstStyle/>
          <a:p>
            <a:r>
              <a:rPr lang="en-US" sz="3100" u="sng" dirty="0"/>
              <a:t>Risk Mitigation and Investigation Report (RMIR) Instructions</a:t>
            </a:r>
            <a:br>
              <a:rPr lang="en-US" sz="3000" u="sng" dirty="0"/>
            </a:br>
            <a:endParaRPr lang="en-US" sz="3000" dirty="0"/>
          </a:p>
        </p:txBody>
      </p:sp>
      <p:cxnSp>
        <p:nvCxnSpPr>
          <p:cNvPr id="10" name="Straight Connector 9">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02557C-761C-E0D5-83C1-E34707F72006}"/>
              </a:ext>
            </a:extLst>
          </p:cNvPr>
          <p:cNvSpPr>
            <a:spLocks noGrp="1"/>
          </p:cNvSpPr>
          <p:nvPr>
            <p:ph idx="1"/>
          </p:nvPr>
        </p:nvSpPr>
        <p:spPr>
          <a:xfrm>
            <a:off x="762001" y="1914525"/>
            <a:ext cx="10069605" cy="3924299"/>
          </a:xfrm>
          <a:solidFill>
            <a:srgbClr val="FFC000"/>
          </a:solidFill>
        </p:spPr>
        <p:txBody>
          <a:bodyPr>
            <a:normAutofit lnSpcReduction="10000"/>
          </a:bodyPr>
          <a:lstStyle/>
          <a:p>
            <a:pPr lvl="1"/>
            <a:r>
              <a:rPr lang="en-US" i="0" u="none" strike="noStrike" baseline="0" dirty="0">
                <a:latin typeface="Arial" panose="020B0604020202020204" pitchFamily="34" charset="0"/>
              </a:rPr>
              <a:t>The </a:t>
            </a:r>
            <a:r>
              <a:rPr lang="en-US" i="1" u="none" strike="noStrike" baseline="0" dirty="0">
                <a:latin typeface="Arial" panose="020B0604020202020204" pitchFamily="34" charset="0"/>
              </a:rPr>
              <a:t>Risk Mitigation and Investigation Report (RMIR) </a:t>
            </a:r>
            <a:r>
              <a:rPr lang="en-US" i="0" u="none" strike="noStrike" baseline="0" dirty="0">
                <a:latin typeface="Arial" panose="020B0604020202020204" pitchFamily="34" charset="0"/>
              </a:rPr>
              <a:t>is used to provide additional information learned about the incident, describe actions taken to resolve the incident, and any additional action steps beyond those identified in the incident report to minimize reoccurrence. When considering whether a Risk Mitigation and Investigation Report (RMIR)</a:t>
            </a:r>
            <a:r>
              <a:rPr lang="en-US" i="1" u="none" strike="noStrike" baseline="0" dirty="0">
                <a:latin typeface="Arial" panose="020B0604020202020204" pitchFamily="34" charset="0"/>
              </a:rPr>
              <a:t> </a:t>
            </a:r>
            <a:r>
              <a:rPr lang="en-US" i="0" u="none" strike="noStrike" baseline="0" dirty="0">
                <a:latin typeface="Arial" panose="020B0604020202020204" pitchFamily="34" charset="0"/>
              </a:rPr>
              <a:t>is needed, consider the following: </a:t>
            </a:r>
          </a:p>
          <a:p>
            <a:pPr marL="457200" lvl="1" indent="0">
              <a:buNone/>
            </a:pPr>
            <a:endParaRPr lang="en-US" i="0" u="none" strike="noStrike" baseline="0" dirty="0">
              <a:latin typeface="Arial" panose="020B0604020202020204" pitchFamily="34" charset="0"/>
            </a:endParaRPr>
          </a:p>
          <a:p>
            <a:pPr marL="1371600" lvl="2" indent="-457200">
              <a:buFont typeface="+mj-lt"/>
              <a:buAutoNum type="arabicPeriod"/>
            </a:pPr>
            <a:r>
              <a:rPr lang="en-US" i="0" u="none" strike="noStrike" baseline="0" dirty="0">
                <a:latin typeface="Arial" panose="020B0604020202020204" pitchFamily="34" charset="0"/>
              </a:rPr>
              <a:t>Was the incident out of the responsible party’s control? </a:t>
            </a:r>
          </a:p>
          <a:p>
            <a:pPr marL="1371600" lvl="2" indent="-457200">
              <a:buFont typeface="+mj-lt"/>
              <a:buAutoNum type="arabicPeriod"/>
            </a:pPr>
            <a:r>
              <a:rPr lang="en-US" i="0" u="none" strike="noStrike" baseline="0" dirty="0">
                <a:latin typeface="Arial" panose="020B0604020202020204" pitchFamily="34" charset="0"/>
              </a:rPr>
              <a:t>Was the incident preventable? </a:t>
            </a:r>
          </a:p>
          <a:p>
            <a:pPr marL="1371600" lvl="2" indent="-457200">
              <a:buFont typeface="+mj-lt"/>
              <a:buAutoNum type="arabicPeriod"/>
            </a:pPr>
            <a:r>
              <a:rPr lang="en-US" i="0" u="none" strike="noStrike" baseline="0" dirty="0">
                <a:latin typeface="Arial" panose="020B0604020202020204" pitchFamily="34" charset="0"/>
              </a:rPr>
              <a:t>Could anything have been done differently to resolve the incident? </a:t>
            </a:r>
          </a:p>
          <a:p>
            <a:pPr marL="1371600" lvl="2" indent="-457200">
              <a:buFont typeface="+mj-lt"/>
              <a:buAutoNum type="arabicPeriod"/>
            </a:pPr>
            <a:r>
              <a:rPr lang="en-US" i="0" u="none" strike="noStrike" baseline="0" dirty="0">
                <a:latin typeface="Arial" panose="020B0604020202020204" pitchFamily="34" charset="0"/>
              </a:rPr>
              <a:t>Can something be done to prevent similar incidents from happening? </a:t>
            </a:r>
          </a:p>
          <a:p>
            <a:pPr marL="1371600" lvl="2" indent="-457200">
              <a:buFont typeface="+mj-lt"/>
              <a:buAutoNum type="arabicPeriod"/>
            </a:pPr>
            <a:r>
              <a:rPr lang="en-US" i="0" u="none" strike="noStrike" baseline="0" dirty="0">
                <a:latin typeface="Arial" panose="020B0604020202020204" pitchFamily="34" charset="0"/>
              </a:rPr>
              <a:t>Is the investigation into the incident or steps taken to resolve it on-going? </a:t>
            </a:r>
            <a:endParaRPr lang="en-US" dirty="0">
              <a:latin typeface="Arial" panose="020B0604020202020204" pitchFamily="34" charset="0"/>
            </a:endParaRPr>
          </a:p>
          <a:p>
            <a:endParaRPr lang="en-US" sz="2000" dirty="0"/>
          </a:p>
        </p:txBody>
      </p:sp>
    </p:spTree>
    <p:extLst>
      <p:ext uri="{BB962C8B-B14F-4D97-AF65-F5344CB8AC3E}">
        <p14:creationId xmlns:p14="http://schemas.microsoft.com/office/powerpoint/2010/main" val="539899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9BB8-4D09-B7B5-DD61-419D53D046ED}"/>
              </a:ext>
            </a:extLst>
          </p:cNvPr>
          <p:cNvSpPr>
            <a:spLocks noGrp="1"/>
          </p:cNvSpPr>
          <p:nvPr>
            <p:ph type="title"/>
          </p:nvPr>
        </p:nvSpPr>
        <p:spPr/>
        <p:txBody>
          <a:bodyPr>
            <a:normAutofit/>
          </a:bodyPr>
          <a:lstStyle/>
          <a:p>
            <a:r>
              <a:rPr lang="en-US" sz="5400" b="1" dirty="0">
                <a:solidFill>
                  <a:schemeClr val="accent1"/>
                </a:solidFill>
              </a:rPr>
              <a:t>Be Timely AND </a:t>
            </a:r>
            <a:r>
              <a:rPr lang="en-US" sz="5400" b="1" u="sng" dirty="0">
                <a:solidFill>
                  <a:schemeClr val="accent1"/>
                </a:solidFill>
              </a:rPr>
              <a:t>Investigate</a:t>
            </a:r>
            <a:endParaRPr lang="en-US" sz="5400" dirty="0"/>
          </a:p>
        </p:txBody>
      </p:sp>
      <p:graphicFrame>
        <p:nvGraphicFramePr>
          <p:cNvPr id="4" name="Content Placeholder 3">
            <a:extLst>
              <a:ext uri="{FF2B5EF4-FFF2-40B4-BE49-F238E27FC236}">
                <a16:creationId xmlns:a16="http://schemas.microsoft.com/office/drawing/2014/main" id="{BE803FE1-F4AA-460D-4C13-FFB1E633927E}"/>
              </a:ext>
            </a:extLst>
          </p:cNvPr>
          <p:cNvGraphicFramePr>
            <a:graphicFrameLocks noGrp="1"/>
          </p:cNvGraphicFramePr>
          <p:nvPr>
            <p:ph idx="1"/>
            <p:extLst>
              <p:ext uri="{D42A27DB-BD31-4B8C-83A1-F6EECF244321}">
                <p14:modId xmlns:p14="http://schemas.microsoft.com/office/powerpoint/2010/main" val="2908346303"/>
              </p:ext>
            </p:extLst>
          </p:nvPr>
        </p:nvGraphicFramePr>
        <p:xfrm>
          <a:off x="239842" y="1690688"/>
          <a:ext cx="11776311" cy="428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64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6ACDF6-B1CD-70DD-C96A-BD5F34FC4957}"/>
              </a:ext>
            </a:extLst>
          </p:cNvPr>
          <p:cNvSpPr>
            <a:spLocks noGrp="1"/>
          </p:cNvSpPr>
          <p:nvPr>
            <p:ph type="title"/>
          </p:nvPr>
        </p:nvSpPr>
        <p:spPr>
          <a:xfrm>
            <a:off x="838200" y="365125"/>
            <a:ext cx="10515600" cy="1325563"/>
          </a:xfrm>
        </p:spPr>
        <p:txBody>
          <a:bodyPr>
            <a:normAutofit/>
          </a:bodyPr>
          <a:lstStyle/>
          <a:p>
            <a:r>
              <a:rPr lang="en-US" sz="4600" dirty="0"/>
              <a:t>Investigate – What Does That Look Like?</a:t>
            </a:r>
          </a:p>
        </p:txBody>
      </p:sp>
      <p:graphicFrame>
        <p:nvGraphicFramePr>
          <p:cNvPr id="5" name="Content Placeholder 2">
            <a:extLst>
              <a:ext uri="{FF2B5EF4-FFF2-40B4-BE49-F238E27FC236}">
                <a16:creationId xmlns:a16="http://schemas.microsoft.com/office/drawing/2014/main" id="{0C4D4C53-8ED6-511C-A6D1-F27EEE3D2CCF}"/>
              </a:ext>
            </a:extLst>
          </p:cNvPr>
          <p:cNvGraphicFramePr>
            <a:graphicFrameLocks noGrp="1"/>
          </p:cNvGraphicFramePr>
          <p:nvPr>
            <p:ph idx="1"/>
            <p:extLst>
              <p:ext uri="{D42A27DB-BD31-4B8C-83A1-F6EECF244321}">
                <p14:modId xmlns:p14="http://schemas.microsoft.com/office/powerpoint/2010/main" val="27948767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85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F5806C-4629-11F6-2394-DEC3E8F1E3EF}"/>
              </a:ext>
            </a:extLst>
          </p:cNvPr>
          <p:cNvSpPr>
            <a:spLocks noGrp="1"/>
          </p:cNvSpPr>
          <p:nvPr>
            <p:ph idx="1"/>
          </p:nvPr>
        </p:nvSpPr>
        <p:spPr>
          <a:xfrm>
            <a:off x="644577" y="704538"/>
            <a:ext cx="3579080" cy="5276770"/>
          </a:xfrm>
        </p:spPr>
        <p:txBody>
          <a:bodyPr anchor="t">
            <a:normAutofit fontScale="92500"/>
          </a:bodyPr>
          <a:lstStyle/>
          <a:p>
            <a:pPr marL="0" indent="0">
              <a:buNone/>
            </a:pPr>
            <a:r>
              <a:rPr lang="en-US" sz="2200" b="1" u="sng" dirty="0"/>
              <a:t>Participant Rights </a:t>
            </a:r>
          </a:p>
          <a:p>
            <a:r>
              <a:rPr lang="en-US" sz="2200" dirty="0"/>
              <a:t>To report incidents</a:t>
            </a:r>
          </a:p>
          <a:p>
            <a:r>
              <a:rPr lang="en-US" sz="2200" dirty="0"/>
              <a:t>To participate in interventions</a:t>
            </a:r>
          </a:p>
          <a:p>
            <a:r>
              <a:rPr lang="en-US" sz="2200" dirty="0"/>
              <a:t>To be involved in the incident investigation process</a:t>
            </a:r>
          </a:p>
          <a:p>
            <a:r>
              <a:rPr lang="en-US" sz="2200" dirty="0"/>
              <a:t>Have an advocate present when interviewed for fact finding activities. </a:t>
            </a:r>
          </a:p>
          <a:p>
            <a:pPr marL="0" indent="0">
              <a:buNone/>
            </a:pPr>
            <a:r>
              <a:rPr lang="en-US" sz="2200" b="1" dirty="0"/>
              <a:t>If a waiver participant chooses not to report an incident, or declines further intervention, the incident must still be reported. </a:t>
            </a:r>
            <a:r>
              <a:rPr lang="en-US" sz="2200" dirty="0"/>
              <a:t>The case manager or direct service provider should communicate this information to the participant.</a:t>
            </a:r>
          </a:p>
          <a:p>
            <a:endParaRPr lang="en-US" sz="1700" dirty="0"/>
          </a:p>
        </p:txBody>
      </p:sp>
      <p:pic>
        <p:nvPicPr>
          <p:cNvPr id="4" name="Picture 2" descr="Rights, Responsibilities and Participation - ppt download">
            <a:extLst>
              <a:ext uri="{FF2B5EF4-FFF2-40B4-BE49-F238E27FC236}">
                <a16:creationId xmlns:a16="http://schemas.microsoft.com/office/drawing/2014/main" id="{371A8B56-8321-5D4D-EF14-75F6E0FE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1" r="5686" b="-2"/>
          <a:stretch/>
        </p:blipFill>
        <p:spPr bwMode="auto">
          <a:xfrm>
            <a:off x="5089243" y="531424"/>
            <a:ext cx="6222628" cy="5043096"/>
          </a:xfrm>
          <a:prstGeom prst="rect">
            <a:avLst/>
          </a:prstGeom>
          <a:solidFill>
            <a:schemeClr val="accent6"/>
          </a:solidFill>
        </p:spPr>
      </p:pic>
      <p:grpSp>
        <p:nvGrpSpPr>
          <p:cNvPr id="32" name="Group 31">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33" name="Rectangle 32">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85781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A63C-3AF1-9093-AB09-D56B50D668EE}"/>
              </a:ext>
            </a:extLst>
          </p:cNvPr>
          <p:cNvSpPr>
            <a:spLocks noGrp="1"/>
          </p:cNvSpPr>
          <p:nvPr>
            <p:ph type="title"/>
          </p:nvPr>
        </p:nvSpPr>
        <p:spPr>
          <a:xfrm>
            <a:off x="1030146" y="243069"/>
            <a:ext cx="10323653" cy="1017608"/>
          </a:xfrm>
        </p:spPr>
        <p:txBody>
          <a:bodyPr>
            <a:normAutofit/>
          </a:bodyPr>
          <a:lstStyle/>
          <a:p>
            <a:r>
              <a:rPr lang="en-US" sz="2800" b="1" dirty="0"/>
              <a:t>Risk Mitigation and Investigation Report (RMIR):  Provider Actions Taken</a:t>
            </a:r>
            <a:endParaRPr lang="en-US" sz="2800" dirty="0"/>
          </a:p>
        </p:txBody>
      </p:sp>
      <p:pic>
        <p:nvPicPr>
          <p:cNvPr id="4" name="Content Placeholder 4">
            <a:extLst>
              <a:ext uri="{FF2B5EF4-FFF2-40B4-BE49-F238E27FC236}">
                <a16:creationId xmlns:a16="http://schemas.microsoft.com/office/drawing/2014/main" id="{B1472934-1258-6145-FC8F-5E1686123B41}"/>
              </a:ext>
            </a:extLst>
          </p:cNvPr>
          <p:cNvPicPr>
            <a:picLocks noGrp="1" noChangeAspect="1"/>
          </p:cNvPicPr>
          <p:nvPr>
            <p:ph idx="1"/>
          </p:nvPr>
        </p:nvPicPr>
        <p:blipFill>
          <a:blip r:embed="rId3"/>
          <a:stretch>
            <a:fillRect/>
          </a:stretch>
        </p:blipFill>
        <p:spPr>
          <a:xfrm>
            <a:off x="1395535" y="990600"/>
            <a:ext cx="9318338" cy="5086110"/>
          </a:xfrm>
        </p:spPr>
      </p:pic>
      <p:sp>
        <p:nvSpPr>
          <p:cNvPr id="8" name="Arrow: Right 7">
            <a:extLst>
              <a:ext uri="{FF2B5EF4-FFF2-40B4-BE49-F238E27FC236}">
                <a16:creationId xmlns:a16="http://schemas.microsoft.com/office/drawing/2014/main" id="{A728B84D-00A8-7431-7A97-595BADDDABE7}"/>
              </a:ext>
            </a:extLst>
          </p:cNvPr>
          <p:cNvSpPr/>
          <p:nvPr/>
        </p:nvSpPr>
        <p:spPr>
          <a:xfrm>
            <a:off x="0" y="1869071"/>
            <a:ext cx="1419497" cy="58742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Click here when finished reviewing</a:t>
            </a:r>
          </a:p>
        </p:txBody>
      </p:sp>
      <p:sp>
        <p:nvSpPr>
          <p:cNvPr id="13" name="Arrow: Left 12">
            <a:extLst>
              <a:ext uri="{FF2B5EF4-FFF2-40B4-BE49-F238E27FC236}">
                <a16:creationId xmlns:a16="http://schemas.microsoft.com/office/drawing/2014/main" id="{0F71D96B-6C69-A0B9-E58C-4262461E9BC8}"/>
              </a:ext>
            </a:extLst>
          </p:cNvPr>
          <p:cNvSpPr/>
          <p:nvPr/>
        </p:nvSpPr>
        <p:spPr>
          <a:xfrm>
            <a:off x="9049265" y="3755144"/>
            <a:ext cx="1890048" cy="729205"/>
          </a:xfrm>
          <a:prstGeom prst="leftArrow">
            <a:avLst>
              <a:gd name="adj1" fmla="val 43651"/>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Staff Training Needs</a:t>
            </a:r>
          </a:p>
        </p:txBody>
      </p:sp>
      <p:sp>
        <p:nvSpPr>
          <p:cNvPr id="14" name="Arrow: Left 13">
            <a:extLst>
              <a:ext uri="{FF2B5EF4-FFF2-40B4-BE49-F238E27FC236}">
                <a16:creationId xmlns:a16="http://schemas.microsoft.com/office/drawing/2014/main" id="{E7728BD8-D336-130B-8C7F-30EB92168178}"/>
              </a:ext>
            </a:extLst>
          </p:cNvPr>
          <p:cNvSpPr/>
          <p:nvPr/>
        </p:nvSpPr>
        <p:spPr>
          <a:xfrm>
            <a:off x="9049265" y="5415672"/>
            <a:ext cx="1890048" cy="590309"/>
          </a:xfrm>
          <a:prstGeom prst="leftArrow">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last 3 months?</a:t>
            </a:r>
          </a:p>
        </p:txBody>
      </p:sp>
    </p:spTree>
    <p:extLst>
      <p:ext uri="{BB962C8B-B14F-4D97-AF65-F5344CB8AC3E}">
        <p14:creationId xmlns:p14="http://schemas.microsoft.com/office/powerpoint/2010/main" val="221709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A0FC94-C1E7-C3BD-3DC5-6BA975E4293F}"/>
              </a:ext>
            </a:extLst>
          </p:cNvPr>
          <p:cNvPicPr>
            <a:picLocks noGrp="1" noChangeAspect="1"/>
          </p:cNvPicPr>
          <p:nvPr>
            <p:ph idx="1"/>
          </p:nvPr>
        </p:nvPicPr>
        <p:blipFill rotWithShape="1">
          <a:blip r:embed="rId3"/>
          <a:srcRect l="4568" t="-1" r="34431" b="-3"/>
          <a:stretch/>
        </p:blipFill>
        <p:spPr>
          <a:xfrm>
            <a:off x="8133181" y="439839"/>
            <a:ext cx="3917877" cy="5534834"/>
          </a:xfrm>
          <a:prstGeom prst="rect">
            <a:avLst/>
          </a:prstGeom>
          <a:solidFill>
            <a:srgbClr val="FF0000">
              <a:alpha val="94000"/>
            </a:srgbClr>
          </a:solidFill>
          <a:ln w="63500" cmpd="sng">
            <a:solidFill>
              <a:srgbClr val="FF0000"/>
            </a:solidFill>
            <a:extLst>
              <a:ext uri="{C807C97D-BFC1-408E-A445-0C87EB9F89A2}">
                <ask:lineSketchStyleProps xmlns:ask="http://schemas.microsoft.com/office/drawing/2018/sketchyshapes">
                  <ask:type>
                    <ask:lineSketchNone/>
                  </ask:type>
                </ask:lineSketchStyleProps>
              </a:ext>
            </a:extLst>
          </a:ln>
        </p:spPr>
      </p:pic>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8" descr="Do Dont Images – Browse 15,393 Stock Photos, Vectors, and Video | Adobe  Stock">
            <a:extLst>
              <a:ext uri="{FF2B5EF4-FFF2-40B4-BE49-F238E27FC236}">
                <a16:creationId xmlns:a16="http://schemas.microsoft.com/office/drawing/2014/main" id="{5879486F-FEC8-4EAB-6F2F-A46BF619B6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6081" y="2278540"/>
            <a:ext cx="3730740" cy="269006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6717A04-BF9F-6E81-334E-7AF8886C8E80}"/>
              </a:ext>
            </a:extLst>
          </p:cNvPr>
          <p:cNvPicPr>
            <a:picLocks noChangeAspect="1"/>
          </p:cNvPicPr>
          <p:nvPr/>
        </p:nvPicPr>
        <p:blipFill>
          <a:blip r:embed="rId5"/>
          <a:stretch>
            <a:fillRect/>
          </a:stretch>
        </p:blipFill>
        <p:spPr>
          <a:xfrm>
            <a:off x="140938" y="517793"/>
            <a:ext cx="3894120" cy="5456879"/>
          </a:xfrm>
          <a:prstGeom prst="rect">
            <a:avLst/>
          </a:prstGeom>
          <a:solidFill>
            <a:srgbClr val="00B050"/>
          </a:solidFill>
          <a:ln w="63500" cmpd="sng">
            <a:solidFill>
              <a:srgbClr val="00B050"/>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145086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AE0F-861A-CE1F-EA77-452950FADF5F}"/>
              </a:ext>
            </a:extLst>
          </p:cNvPr>
          <p:cNvSpPr>
            <a:spLocks noGrp="1"/>
          </p:cNvSpPr>
          <p:nvPr>
            <p:ph type="title"/>
          </p:nvPr>
        </p:nvSpPr>
        <p:spPr>
          <a:xfrm>
            <a:off x="72505" y="365125"/>
            <a:ext cx="12046990" cy="1325563"/>
          </a:xfrm>
        </p:spPr>
        <p:txBody>
          <a:bodyPr>
            <a:normAutofit/>
          </a:bodyPr>
          <a:lstStyle/>
          <a:p>
            <a:pPr algn="ctr"/>
            <a:r>
              <a:rPr lang="en-US" b="1" dirty="0"/>
              <a:t>			Case Manager Sign-Off</a:t>
            </a:r>
            <a:r>
              <a:rPr lang="en-US" b="1" dirty="0">
                <a:solidFill>
                  <a:schemeClr val="bg1"/>
                </a:solidFill>
              </a:rPr>
              <a:t> SIGN-OFFCM SIGN-OFFM SIGN-OFFCMSIGN-OFF</a:t>
            </a:r>
            <a:endParaRPr lang="en-US" dirty="0"/>
          </a:p>
        </p:txBody>
      </p:sp>
      <p:sp>
        <p:nvSpPr>
          <p:cNvPr id="6" name="TextBox 5">
            <a:extLst>
              <a:ext uri="{FF2B5EF4-FFF2-40B4-BE49-F238E27FC236}">
                <a16:creationId xmlns:a16="http://schemas.microsoft.com/office/drawing/2014/main" id="{218671B3-C967-E2B6-66CC-8210F2663627}"/>
              </a:ext>
            </a:extLst>
          </p:cNvPr>
          <p:cNvSpPr txBox="1"/>
          <p:nvPr/>
        </p:nvSpPr>
        <p:spPr>
          <a:xfrm>
            <a:off x="7569843" y="1192193"/>
            <a:ext cx="4132162"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Completed when the Incident report is initiated by a Direct Service Provider/Supervisor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highlight>
                  <a:srgbClr val="FFFF00"/>
                </a:highlight>
              </a:rPr>
              <a:t>Completed within 7 days</a:t>
            </a:r>
          </a:p>
          <a:p>
            <a:endParaRPr lang="en-US" sz="2800" dirty="0"/>
          </a:p>
          <a:p>
            <a:pPr marL="285750" indent="-285750">
              <a:buFont typeface="Arial" panose="020B0604020202020204" pitchFamily="34" charset="0"/>
              <a:buChar char="•"/>
            </a:pPr>
            <a:r>
              <a:rPr lang="en-US" sz="2800" dirty="0"/>
              <a:t>Should include a narrative, more than “Agree” or N/A. </a:t>
            </a:r>
          </a:p>
          <a:p>
            <a:pPr lvl="1"/>
            <a:r>
              <a:rPr lang="en-US" dirty="0"/>
              <a:t> </a:t>
            </a:r>
          </a:p>
        </p:txBody>
      </p:sp>
      <p:pic>
        <p:nvPicPr>
          <p:cNvPr id="19" name="Picture 18">
            <a:extLst>
              <a:ext uri="{FF2B5EF4-FFF2-40B4-BE49-F238E27FC236}">
                <a16:creationId xmlns:a16="http://schemas.microsoft.com/office/drawing/2014/main" id="{B31D569E-8BCF-65DC-A742-FDB63087D3DF}"/>
              </a:ext>
            </a:extLst>
          </p:cNvPr>
          <p:cNvPicPr>
            <a:picLocks noChangeAspect="1"/>
          </p:cNvPicPr>
          <p:nvPr/>
        </p:nvPicPr>
        <p:blipFill>
          <a:blip r:embed="rId3"/>
          <a:stretch>
            <a:fillRect/>
          </a:stretch>
        </p:blipFill>
        <p:spPr>
          <a:xfrm>
            <a:off x="72505" y="1072325"/>
            <a:ext cx="6617662" cy="4645568"/>
          </a:xfrm>
          <a:prstGeom prst="rect">
            <a:avLst/>
          </a:prstGeom>
        </p:spPr>
      </p:pic>
    </p:spTree>
    <p:extLst>
      <p:ext uri="{BB962C8B-B14F-4D97-AF65-F5344CB8AC3E}">
        <p14:creationId xmlns:p14="http://schemas.microsoft.com/office/powerpoint/2010/main" val="273609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D695-1DC1-7AC7-C1F4-B23A0C3CD74E}"/>
              </a:ext>
            </a:extLst>
          </p:cNvPr>
          <p:cNvSpPr>
            <a:spLocks noGrp="1"/>
          </p:cNvSpPr>
          <p:nvPr>
            <p:ph type="title"/>
          </p:nvPr>
        </p:nvSpPr>
        <p:spPr>
          <a:xfrm>
            <a:off x="152402" y="600075"/>
            <a:ext cx="4391024" cy="1581149"/>
          </a:xfrm>
        </p:spPr>
        <p:txBody>
          <a:bodyPr vert="horz" lIns="91440" tIns="45720" rIns="91440" bIns="45720" rtlCol="0" anchor="b">
            <a:normAutofit/>
          </a:bodyPr>
          <a:lstStyle/>
          <a:p>
            <a:r>
              <a:rPr lang="en-US" sz="4000" kern="1200" dirty="0">
                <a:latin typeface="+mj-lt"/>
                <a:ea typeface="+mj-ea"/>
                <a:cs typeface="+mj-cs"/>
              </a:rPr>
              <a:t>C</a:t>
            </a:r>
            <a:r>
              <a:rPr lang="en-US" sz="4000" dirty="0"/>
              <a:t>ase Manager </a:t>
            </a:r>
            <a:br>
              <a:rPr lang="en-US" sz="4000" dirty="0"/>
            </a:br>
            <a:r>
              <a:rPr lang="en-US" sz="4000" dirty="0"/>
              <a:t>Fact Finding Screens</a:t>
            </a:r>
            <a:r>
              <a:rPr lang="en-US" sz="4000" kern="1200" dirty="0">
                <a:latin typeface="+mj-lt"/>
                <a:ea typeface="+mj-ea"/>
                <a:cs typeface="+mj-cs"/>
              </a:rPr>
              <a:t> </a:t>
            </a:r>
          </a:p>
        </p:txBody>
      </p:sp>
      <p:sp>
        <p:nvSpPr>
          <p:cNvPr id="6" name="Content Placeholder 5">
            <a:extLst>
              <a:ext uri="{FF2B5EF4-FFF2-40B4-BE49-F238E27FC236}">
                <a16:creationId xmlns:a16="http://schemas.microsoft.com/office/drawing/2014/main" id="{6D82D416-1573-01BB-732C-F38FBF752A27}"/>
              </a:ext>
            </a:extLst>
          </p:cNvPr>
          <p:cNvSpPr>
            <a:spLocks noGrp="1"/>
          </p:cNvSpPr>
          <p:nvPr>
            <p:ph idx="1"/>
          </p:nvPr>
        </p:nvSpPr>
        <p:spPr>
          <a:xfrm>
            <a:off x="152401" y="2533476"/>
            <a:ext cx="4597748" cy="3447832"/>
          </a:xfrm>
        </p:spPr>
        <p:txBody>
          <a:bodyPr vert="horz" lIns="91440" tIns="45720" rIns="91440" bIns="45720" rtlCol="0" anchor="t">
            <a:normAutofit/>
          </a:bodyPr>
          <a:lstStyle/>
          <a:p>
            <a:r>
              <a:rPr lang="en-US" sz="2000" dirty="0"/>
              <a:t>If the case manager, disagrees with the findings of the Risk Mitigation and Investigation Report, the Case Manager Fact Finding Report should be completed.</a:t>
            </a:r>
          </a:p>
          <a:p>
            <a:endParaRPr lang="en-US" sz="2000" dirty="0"/>
          </a:p>
          <a:p>
            <a:r>
              <a:rPr lang="en-US" sz="2000" dirty="0"/>
              <a:t>The Case Manager Fact Finding should be completed within seven calendar days</a:t>
            </a:r>
          </a:p>
        </p:txBody>
      </p:sp>
      <p:pic>
        <p:nvPicPr>
          <p:cNvPr id="8" name="Picture 7">
            <a:extLst>
              <a:ext uri="{FF2B5EF4-FFF2-40B4-BE49-F238E27FC236}">
                <a16:creationId xmlns:a16="http://schemas.microsoft.com/office/drawing/2014/main" id="{2535DF45-BEC4-28A4-0ECF-338AC9405A88}"/>
              </a:ext>
            </a:extLst>
          </p:cNvPr>
          <p:cNvPicPr>
            <a:picLocks noChangeAspect="1"/>
          </p:cNvPicPr>
          <p:nvPr/>
        </p:nvPicPr>
        <p:blipFill>
          <a:blip r:embed="rId3"/>
          <a:stretch>
            <a:fillRect/>
          </a:stretch>
        </p:blipFill>
        <p:spPr>
          <a:xfrm>
            <a:off x="4750150" y="876692"/>
            <a:ext cx="7008096" cy="4644877"/>
          </a:xfrm>
          <a:prstGeom prst="rect">
            <a:avLst/>
          </a:prstGeom>
        </p:spPr>
      </p:pic>
      <p:grpSp>
        <p:nvGrpSpPr>
          <p:cNvPr id="34" name="Group 33">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5" name="Rectangle 34">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8583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7A3E-66CD-9CAF-4EEF-245629C41356}"/>
              </a:ext>
            </a:extLst>
          </p:cNvPr>
          <p:cNvSpPr>
            <a:spLocks noGrp="1"/>
          </p:cNvSpPr>
          <p:nvPr>
            <p:ph type="title"/>
          </p:nvPr>
        </p:nvSpPr>
        <p:spPr>
          <a:xfrm>
            <a:off x="190499" y="365126"/>
            <a:ext cx="11839575" cy="911154"/>
          </a:xfrm>
        </p:spPr>
        <p:txBody>
          <a:bodyPr/>
          <a:lstStyle/>
          <a:p>
            <a:r>
              <a:rPr lang="en-US" dirty="0"/>
              <a:t>7 Ways to Prevent a Request for Information (RFI)</a:t>
            </a:r>
          </a:p>
        </p:txBody>
      </p:sp>
      <p:graphicFrame>
        <p:nvGraphicFramePr>
          <p:cNvPr id="4" name="Content Placeholder 5">
            <a:extLst>
              <a:ext uri="{FF2B5EF4-FFF2-40B4-BE49-F238E27FC236}">
                <a16:creationId xmlns:a16="http://schemas.microsoft.com/office/drawing/2014/main" id="{485014F6-A72A-EB34-F44A-460F02EC4D33}"/>
              </a:ext>
            </a:extLst>
          </p:cNvPr>
          <p:cNvGraphicFramePr>
            <a:graphicFrameLocks noGrp="1"/>
          </p:cNvGraphicFramePr>
          <p:nvPr>
            <p:ph idx="1"/>
            <p:extLst>
              <p:ext uri="{D42A27DB-BD31-4B8C-83A1-F6EECF244321}">
                <p14:modId xmlns:p14="http://schemas.microsoft.com/office/powerpoint/2010/main" val="1386475567"/>
              </p:ext>
            </p:extLst>
          </p:nvPr>
        </p:nvGraphicFramePr>
        <p:xfrm>
          <a:off x="190499" y="1276280"/>
          <a:ext cx="11811002" cy="470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9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0801-0118-C16F-790E-D532261F49B5}"/>
              </a:ext>
            </a:extLst>
          </p:cNvPr>
          <p:cNvSpPr>
            <a:spLocks noGrp="1"/>
          </p:cNvSpPr>
          <p:nvPr>
            <p:ph type="title"/>
          </p:nvPr>
        </p:nvSpPr>
        <p:spPr>
          <a:xfrm>
            <a:off x="838200" y="365125"/>
            <a:ext cx="10515600" cy="771697"/>
          </a:xfrm>
        </p:spPr>
        <p:txBody>
          <a:bodyPr>
            <a:normAutofit/>
          </a:bodyPr>
          <a:lstStyle/>
          <a:p>
            <a:r>
              <a:rPr lang="en-US" b="1" dirty="0">
                <a:solidFill>
                  <a:srgbClr val="0070C0"/>
                </a:solidFill>
              </a:rPr>
              <a:t>Examples of Incident Types</a:t>
            </a:r>
            <a:endParaRPr lang="en-US" dirty="0"/>
          </a:p>
        </p:txBody>
      </p:sp>
      <p:graphicFrame>
        <p:nvGraphicFramePr>
          <p:cNvPr id="4" name="Content Placeholder 3">
            <a:extLst>
              <a:ext uri="{FF2B5EF4-FFF2-40B4-BE49-F238E27FC236}">
                <a16:creationId xmlns:a16="http://schemas.microsoft.com/office/drawing/2014/main" id="{C8994025-0057-4467-C31A-2CC979FFFA3F}"/>
              </a:ext>
            </a:extLst>
          </p:cNvPr>
          <p:cNvGraphicFramePr>
            <a:graphicFrameLocks noGrp="1"/>
          </p:cNvGraphicFramePr>
          <p:nvPr>
            <p:ph idx="1"/>
            <p:extLst>
              <p:ext uri="{D42A27DB-BD31-4B8C-83A1-F6EECF244321}">
                <p14:modId xmlns:p14="http://schemas.microsoft.com/office/powerpoint/2010/main" val="2417420538"/>
              </p:ext>
            </p:extLst>
          </p:nvPr>
        </p:nvGraphicFramePr>
        <p:xfrm>
          <a:off x="319215" y="1371601"/>
          <a:ext cx="11296135" cy="446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921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6746-F59A-39A5-3DC1-42C391E7EE2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D0339F-4F3F-DF0F-D013-31E5EEF39A2E}"/>
              </a:ext>
            </a:extLst>
          </p:cNvPr>
          <p:cNvSpPr>
            <a:spLocks noGrp="1"/>
          </p:cNvSpPr>
          <p:nvPr>
            <p:ph idx="1"/>
          </p:nvPr>
        </p:nvSpPr>
        <p:spPr>
          <a:xfrm>
            <a:off x="1914525" y="485775"/>
            <a:ext cx="10058399" cy="5524499"/>
          </a:xfrm>
        </p:spPr>
        <p:txBody>
          <a:bodyPr>
            <a:normAutofit/>
          </a:bodyPr>
          <a:lstStyle/>
          <a:p>
            <a:r>
              <a:rPr lang="en-US" sz="3200" dirty="0"/>
              <a:t>For clarity purposes, avoid using abbreviations.  </a:t>
            </a:r>
          </a:p>
          <a:p>
            <a:r>
              <a:rPr lang="en-US" sz="3200" dirty="0"/>
              <a:t>Document additional risk mitigation efforts in progress notes/case notes.</a:t>
            </a:r>
          </a:p>
          <a:p>
            <a:r>
              <a:rPr lang="en-US" sz="3200" dirty="0"/>
              <a:t>Avoid completing the Incident Report (IR) and the Risk Mitigation and Investigation Report (RMIR) on the same (notification) day.  </a:t>
            </a:r>
          </a:p>
          <a:p>
            <a:r>
              <a:rPr lang="en-US" sz="3200" dirty="0"/>
              <a:t>Keep an eye on your dashboard!  It is important to manage incidents in a timely manner and to respond to requests for information timely.  If you see any old incidents that remain in progress, please work to get those closed as soon as possible.  </a:t>
            </a:r>
          </a:p>
        </p:txBody>
      </p:sp>
      <p:pic>
        <p:nvPicPr>
          <p:cNvPr id="1026" name="Picture 2" descr="1+ Thousand Button Best Practice Royalty-Free Images, Stock Photos &amp;  Pictures | Shutterstock">
            <a:extLst>
              <a:ext uri="{FF2B5EF4-FFF2-40B4-BE49-F238E27FC236}">
                <a16:creationId xmlns:a16="http://schemas.microsoft.com/office/drawing/2014/main" id="{B25FA05E-E24E-3A68-2E70-5D3B83DC2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2033588"/>
            <a:ext cx="1914526" cy="176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54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24B5-EF6D-2A9A-E4C0-5687DD9E9983}"/>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kumimoji="0" lang="en-US" sz="3200" b="1" i="0" u="none" strike="noStrike" kern="1200" cap="none" spc="0" normalizeH="0" baseline="0" noProof="0" dirty="0">
                <a:ln>
                  <a:noFill/>
                </a:ln>
                <a:solidFill>
                  <a:schemeClr val="tx1"/>
                </a:solidFill>
                <a:effectLst/>
                <a:uLnTx/>
                <a:uFillTx/>
                <a:latin typeface="+mj-lt"/>
                <a:ea typeface="+mj-ea"/>
                <a:cs typeface="+mj-cs"/>
              </a:rPr>
              <a:t>Critical Incidents &amp; Performance Measures</a:t>
            </a:r>
            <a:endParaRPr lang="en-US" sz="3200"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6395D6DD-1CED-4756-8099-402D8C66145D}"/>
              </a:ext>
            </a:extLst>
          </p:cNvPr>
          <p:cNvSpPr>
            <a:spLocks noGrp="1"/>
          </p:cNvSpPr>
          <p:nvPr>
            <p:ph sz="half" idx="1"/>
          </p:nvPr>
        </p:nvSpPr>
        <p:spPr>
          <a:xfrm>
            <a:off x="761840" y="2400300"/>
            <a:ext cx="4544762" cy="3753811"/>
          </a:xfrm>
        </p:spPr>
        <p:txBody>
          <a:bodyPr vert="horz" lIns="91440" tIns="45720" rIns="91440" bIns="45720" rtlCol="0">
            <a:normAutofit/>
          </a:bodyPr>
          <a:lstStyle/>
          <a:p>
            <a:pPr lvl="0">
              <a:defRPr/>
            </a:pPr>
            <a:r>
              <a:rPr kumimoji="0" lang="en-US" sz="2000" b="0" i="0" u="none" strike="noStrike" cap="none" spc="0" normalizeH="0" baseline="0" noProof="0" dirty="0">
                <a:ln>
                  <a:noFill/>
                </a:ln>
                <a:effectLst/>
                <a:uLnTx/>
                <a:uFillTx/>
              </a:rPr>
              <a:t>Each waiver year data is collected based on each box that is checked in </a:t>
            </a:r>
            <a:r>
              <a:rPr lang="en-US" sz="2000" dirty="0"/>
              <a:t>Medicaid Waiver Management Application (MWMA) </a:t>
            </a:r>
            <a:r>
              <a:rPr kumimoji="0" lang="en-US" sz="2000" i="0" u="none" strike="noStrike" cap="none" spc="0" normalizeH="0" baseline="0" noProof="0" dirty="0">
                <a:ln>
                  <a:noFill/>
                </a:ln>
                <a:effectLst/>
                <a:uLnTx/>
                <a:uFillTx/>
              </a:rPr>
              <a:t>.  </a:t>
            </a:r>
          </a:p>
          <a:p>
            <a:pPr marL="228600" marR="0" lvl="0" fontAlgn="auto">
              <a:spcBef>
                <a:spcPts val="1000"/>
              </a:spcBef>
              <a:spcAft>
                <a:spcPts val="0"/>
              </a:spcAft>
              <a:buClrTx/>
              <a:buSzTx/>
              <a:tabLst/>
              <a:defRPr/>
            </a:pPr>
            <a:r>
              <a:rPr kumimoji="0" lang="en-US" sz="2000" b="0" i="0" u="none" strike="noStrike" cap="none" spc="0" normalizeH="0" baseline="0" noProof="0" dirty="0">
                <a:ln>
                  <a:noFill/>
                </a:ln>
                <a:effectLst/>
                <a:uLnTx/>
                <a:uFillTx/>
              </a:rPr>
              <a:t>The Selections </a:t>
            </a:r>
            <a:r>
              <a:rPr kumimoji="0" lang="en-US" sz="2000" b="1" i="0" u="none" strike="noStrike" cap="none" spc="0" normalizeH="0" baseline="0" noProof="0" dirty="0">
                <a:ln>
                  <a:noFill/>
                </a:ln>
                <a:effectLst/>
                <a:highlight>
                  <a:srgbClr val="FFFFFF"/>
                </a:highlight>
                <a:uLnTx/>
                <a:uFillTx/>
              </a:rPr>
              <a:t>YOU</a:t>
            </a:r>
            <a:r>
              <a:rPr kumimoji="0" lang="en-US" sz="2000" b="1" i="0" u="none" strike="noStrike" cap="none" spc="0" normalizeH="0" baseline="0" noProof="0" dirty="0">
                <a:ln>
                  <a:noFill/>
                </a:ln>
                <a:effectLst/>
                <a:uLnTx/>
                <a:uFillTx/>
              </a:rPr>
              <a:t> </a:t>
            </a:r>
            <a:r>
              <a:rPr kumimoji="0" lang="en-US" sz="2000" b="0" i="0" u="none" strike="noStrike" cap="none" spc="0" normalizeH="0" baseline="0" noProof="0" dirty="0">
                <a:ln>
                  <a:noFill/>
                </a:ln>
                <a:effectLst/>
                <a:uLnTx/>
                <a:uFillTx/>
              </a:rPr>
              <a:t>make matter.–Accuracy is important</a:t>
            </a:r>
          </a:p>
          <a:p>
            <a:pPr marL="228600" marR="0" lvl="0" fontAlgn="auto">
              <a:spcBef>
                <a:spcPts val="1000"/>
              </a:spcBef>
              <a:spcAft>
                <a:spcPts val="0"/>
              </a:spcAft>
              <a:buClrTx/>
              <a:buSzTx/>
              <a:tabLst/>
              <a:defRPr/>
            </a:pPr>
            <a:r>
              <a:rPr kumimoji="0" lang="en-US" sz="2000" b="0" i="0" u="none" strike="noStrike" cap="none" spc="0" normalizeH="0" baseline="0" noProof="0" dirty="0">
                <a:ln>
                  <a:noFill/>
                </a:ln>
                <a:effectLst/>
                <a:uLnTx/>
                <a:uFillTx/>
              </a:rPr>
              <a:t>Performance Measures are tied to Outcomes – Outcomes </a:t>
            </a:r>
            <a:r>
              <a:rPr lang="en-US" sz="2000" dirty="0"/>
              <a:t>a</a:t>
            </a:r>
            <a:r>
              <a:rPr kumimoji="0" lang="en-US" sz="2000" b="0" i="0" u="none" strike="noStrike" cap="none" spc="0" normalizeH="0" baseline="0" noProof="0" dirty="0">
                <a:ln>
                  <a:noFill/>
                </a:ln>
                <a:effectLst/>
                <a:uLnTx/>
                <a:uFillTx/>
              </a:rPr>
              <a:t>re </a:t>
            </a:r>
            <a:r>
              <a:rPr lang="en-US" sz="2000" dirty="0"/>
              <a:t>t</a:t>
            </a:r>
            <a:r>
              <a:rPr kumimoji="0" lang="en-US" sz="2000" b="0" i="0" u="none" strike="noStrike" cap="none" spc="0" normalizeH="0" baseline="0" noProof="0" dirty="0">
                <a:ln>
                  <a:noFill/>
                </a:ln>
                <a:effectLst/>
                <a:uLnTx/>
                <a:uFillTx/>
              </a:rPr>
              <a:t>ied</a:t>
            </a:r>
            <a:r>
              <a:rPr lang="en-US" sz="2000" dirty="0"/>
              <a:t> </a:t>
            </a:r>
            <a:r>
              <a:rPr kumimoji="0" lang="en-US" sz="2000" b="0" i="0" u="none" strike="noStrike" cap="none" spc="0" normalizeH="0" baseline="0" noProof="0" dirty="0">
                <a:ln>
                  <a:noFill/>
                </a:ln>
                <a:effectLst/>
                <a:uLnTx/>
                <a:uFillTx/>
              </a:rPr>
              <a:t>to Services – Services are tied to Funding – </a:t>
            </a:r>
          </a:p>
          <a:p>
            <a:pPr marL="0" marR="0" lvl="0" indent="0" fontAlgn="auto">
              <a:spcBef>
                <a:spcPts val="1000"/>
              </a:spcBef>
              <a:spcAft>
                <a:spcPts val="0"/>
              </a:spcAft>
              <a:buClrTx/>
              <a:buSzTx/>
              <a:buNone/>
              <a:tabLst/>
              <a:defRPr/>
            </a:pPr>
            <a:endParaRPr lang="en-US" sz="2000" dirty="0"/>
          </a:p>
          <a:p>
            <a:pPr marL="0" marR="0" lvl="0" indent="0" fontAlgn="auto">
              <a:spcBef>
                <a:spcPts val="1000"/>
              </a:spcBef>
              <a:spcAft>
                <a:spcPts val="0"/>
              </a:spcAft>
              <a:buClrTx/>
              <a:buSzTx/>
              <a:buNone/>
              <a:tabLst/>
              <a:defRPr/>
            </a:pPr>
            <a:r>
              <a:rPr kumimoji="0" lang="en-US" sz="2000" b="0" i="0" u="none" strike="noStrike" cap="none" spc="0" normalizeH="0" baseline="0" noProof="0" dirty="0">
                <a:ln>
                  <a:noFill/>
                </a:ln>
                <a:effectLst/>
                <a:uLnTx/>
                <a:uFillTx/>
              </a:rPr>
              <a:t>	It all goes hand in hand!</a:t>
            </a:r>
          </a:p>
        </p:txBody>
      </p:sp>
      <p:pic>
        <p:nvPicPr>
          <p:cNvPr id="5" name="Content Placeholder 4">
            <a:extLst>
              <a:ext uri="{FF2B5EF4-FFF2-40B4-BE49-F238E27FC236}">
                <a16:creationId xmlns:a16="http://schemas.microsoft.com/office/drawing/2014/main" id="{153CE3EE-E00C-C85A-84FE-9FD845056CD6}"/>
              </a:ext>
            </a:extLst>
          </p:cNvPr>
          <p:cNvPicPr>
            <a:picLocks noGrp="1" noChangeAspect="1"/>
          </p:cNvPicPr>
          <p:nvPr>
            <p:ph sz="half" idx="2"/>
          </p:nvPr>
        </p:nvPicPr>
        <p:blipFill rotWithShape="1">
          <a:blip r:embed="rId3"/>
          <a:srcRect l="21747" r="14588" b="-1"/>
          <a:stretch/>
        </p:blipFill>
        <p:spPr>
          <a:xfrm>
            <a:off x="6214653" y="771754"/>
            <a:ext cx="5070349" cy="4850570"/>
          </a:xfrm>
          <a:prstGeom prst="rect">
            <a:avLst/>
          </a:prstGeom>
        </p:spPr>
      </p:pic>
    </p:spTree>
    <p:extLst>
      <p:ext uri="{BB962C8B-B14F-4D97-AF65-F5344CB8AC3E}">
        <p14:creationId xmlns:p14="http://schemas.microsoft.com/office/powerpoint/2010/main" val="1824848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A7D1E29-F422-44C5-D564-3F7F260F0ED2}"/>
              </a:ext>
            </a:extLst>
          </p:cNvPr>
          <p:cNvSpPr>
            <a:spLocks noGrp="1"/>
          </p:cNvSpPr>
          <p:nvPr>
            <p:ph idx="1"/>
          </p:nvPr>
        </p:nvSpPr>
        <p:spPr>
          <a:xfrm>
            <a:off x="5622324" y="1791729"/>
            <a:ext cx="6149647" cy="3534479"/>
          </a:xfrm>
        </p:spPr>
        <p:txBody>
          <a:bodyPr>
            <a:normAutofit fontScale="92500" lnSpcReduction="10000"/>
          </a:bodyPr>
          <a:lstStyle/>
          <a:p>
            <a:pPr marL="0" indent="0" algn="ctr">
              <a:buNone/>
            </a:pPr>
            <a:r>
              <a:rPr lang="en-US" sz="4800" dirty="0"/>
              <a:t>Medicaid Waiver Management Application (MWMA) extracts data that focuses specifically on Health, Safety, and Welfare. </a:t>
            </a:r>
          </a:p>
        </p:txBody>
      </p:sp>
      <p:pic>
        <p:nvPicPr>
          <p:cNvPr id="6" name="Content Placeholder 5">
            <a:extLst>
              <a:ext uri="{FF2B5EF4-FFF2-40B4-BE49-F238E27FC236}">
                <a16:creationId xmlns:a16="http://schemas.microsoft.com/office/drawing/2014/main" id="{F46500ED-5DC0-6415-F29E-FAABEC5A3C66}"/>
              </a:ext>
            </a:extLst>
          </p:cNvPr>
          <p:cNvPicPr>
            <a:picLocks noChangeAspect="1"/>
          </p:cNvPicPr>
          <p:nvPr/>
        </p:nvPicPr>
        <p:blipFill>
          <a:blip r:embed="rId3"/>
          <a:stretch>
            <a:fillRect/>
          </a:stretch>
        </p:blipFill>
        <p:spPr>
          <a:xfrm>
            <a:off x="420029" y="1256628"/>
            <a:ext cx="4344744" cy="4344744"/>
          </a:xfrm>
          <a:prstGeom prst="rect">
            <a:avLst/>
          </a:prstGeom>
        </p:spPr>
      </p:pic>
    </p:spTree>
    <p:extLst>
      <p:ext uri="{BB962C8B-B14F-4D97-AF65-F5344CB8AC3E}">
        <p14:creationId xmlns:p14="http://schemas.microsoft.com/office/powerpoint/2010/main" val="4309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F3D72-D8B5-59E1-DEAD-BDAE5E968B46}"/>
              </a:ext>
            </a:extLst>
          </p:cNvPr>
          <p:cNvSpPr>
            <a:spLocks noGrp="1"/>
          </p:cNvSpPr>
          <p:nvPr>
            <p:ph type="title"/>
          </p:nvPr>
        </p:nvSpPr>
        <p:spPr>
          <a:xfrm>
            <a:off x="831850" y="1709739"/>
            <a:ext cx="10515600" cy="1500188"/>
          </a:xfrm>
        </p:spPr>
        <p:txBody>
          <a:bodyPr/>
          <a:lstStyle/>
          <a:p>
            <a:r>
              <a:rPr lang="en-US" b="1" dirty="0"/>
              <a:t>Health, Safety, and Welfare </a:t>
            </a:r>
          </a:p>
        </p:txBody>
      </p:sp>
      <p:sp>
        <p:nvSpPr>
          <p:cNvPr id="9" name="Text Placeholder 8">
            <a:extLst>
              <a:ext uri="{FF2B5EF4-FFF2-40B4-BE49-F238E27FC236}">
                <a16:creationId xmlns:a16="http://schemas.microsoft.com/office/drawing/2014/main" id="{4B15C27E-270F-6F87-A0E5-2FA437E94379}"/>
              </a:ext>
            </a:extLst>
          </p:cNvPr>
          <p:cNvSpPr>
            <a:spLocks noGrp="1"/>
          </p:cNvSpPr>
          <p:nvPr>
            <p:ph type="body" idx="1"/>
          </p:nvPr>
        </p:nvSpPr>
        <p:spPr>
          <a:xfrm>
            <a:off x="1003300" y="3209927"/>
            <a:ext cx="9783763" cy="1500187"/>
          </a:xfrm>
        </p:spPr>
        <p:txBody>
          <a:bodyPr/>
          <a:lstStyle/>
          <a:p>
            <a:r>
              <a:rPr lang="en-US" dirty="0"/>
              <a:t>A participant’s health, safety, and welfare is paramount.  This is why reporting Abuse, Neglect, and Exploitation is so important.  Participants also deserve to receive services free of Fraud, Waste, and Abuse.  </a:t>
            </a:r>
          </a:p>
        </p:txBody>
      </p:sp>
    </p:spTree>
    <p:extLst>
      <p:ext uri="{BB962C8B-B14F-4D97-AF65-F5344CB8AC3E}">
        <p14:creationId xmlns:p14="http://schemas.microsoft.com/office/powerpoint/2010/main" val="2914008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5A36-81F5-77DB-E865-4B6C99155104}"/>
              </a:ext>
            </a:extLst>
          </p:cNvPr>
          <p:cNvSpPr>
            <a:spLocks noGrp="1"/>
          </p:cNvSpPr>
          <p:nvPr>
            <p:ph type="title"/>
          </p:nvPr>
        </p:nvSpPr>
        <p:spPr>
          <a:xfrm>
            <a:off x="333375" y="438151"/>
            <a:ext cx="11226539" cy="1523999"/>
          </a:xfrm>
        </p:spPr>
        <p:txBody>
          <a:bodyPr anchor="ctr">
            <a:normAutofit/>
          </a:bodyPr>
          <a:lstStyle/>
          <a:p>
            <a:pPr algn="ctr"/>
            <a:r>
              <a:rPr lang="en-US" sz="6000" b="1" dirty="0">
                <a:gradFill flip="none" rotWithShape="1">
                  <a:gsLst>
                    <a:gs pos="0">
                      <a:schemeClr val="accent2"/>
                    </a:gs>
                    <a:gs pos="100000">
                      <a:schemeClr val="accent5"/>
                    </a:gs>
                  </a:gsLst>
                  <a:lin ang="3600000" scaled="0"/>
                  <a:tileRect/>
                </a:gradFill>
              </a:rPr>
              <a:t>Be mindful of the definitions</a:t>
            </a:r>
          </a:p>
        </p:txBody>
      </p:sp>
      <p:grpSp>
        <p:nvGrpSpPr>
          <p:cNvPr id="11" name="Group 10">
            <a:extLst>
              <a:ext uri="{FF2B5EF4-FFF2-40B4-BE49-F238E27FC236}">
                <a16:creationId xmlns:a16="http://schemas.microsoft.com/office/drawing/2014/main" id="{808B9F32-AD7D-9782-8682-8BFFE97561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35E35A-4700-46E0-FB82-5DA1B6637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1FC514-D557-671D-8D39-CC7A4D5C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34000">
                  <a:schemeClr val="accent5">
                    <a:alpha val="0"/>
                  </a:schemeClr>
                </a:gs>
                <a:gs pos="100000">
                  <a:schemeClr val="accent5">
                    <a:lumMod val="60000"/>
                    <a:lumOff val="40000"/>
                    <a:alpha val="73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Subtitle 5">
            <a:extLst>
              <a:ext uri="{FF2B5EF4-FFF2-40B4-BE49-F238E27FC236}">
                <a16:creationId xmlns:a16="http://schemas.microsoft.com/office/drawing/2014/main" id="{974754F8-2998-4563-B21E-A43F783C6B00}"/>
              </a:ext>
            </a:extLst>
          </p:cNvPr>
          <p:cNvGraphicFramePr>
            <a:graphicFrameLocks/>
          </p:cNvGraphicFramePr>
          <p:nvPr>
            <p:extLst>
              <p:ext uri="{D42A27DB-BD31-4B8C-83A1-F6EECF244321}">
                <p14:modId xmlns:p14="http://schemas.microsoft.com/office/powerpoint/2010/main" val="3567579366"/>
              </p:ext>
            </p:extLst>
          </p:nvPr>
        </p:nvGraphicFramePr>
        <p:xfrm>
          <a:off x="632085" y="1962151"/>
          <a:ext cx="10927829"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766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4588-70C6-F866-B77D-C00B76250EE7}"/>
              </a:ext>
            </a:extLst>
          </p:cNvPr>
          <p:cNvSpPr>
            <a:spLocks noGrp="1"/>
          </p:cNvSpPr>
          <p:nvPr>
            <p:ph type="title"/>
          </p:nvPr>
        </p:nvSpPr>
        <p:spPr>
          <a:xfrm>
            <a:off x="876694" y="741391"/>
            <a:ext cx="3336718" cy="1616203"/>
          </a:xfrm>
        </p:spPr>
        <p:txBody>
          <a:bodyPr anchor="b">
            <a:normAutofit/>
          </a:bodyPr>
          <a:lstStyle/>
          <a:p>
            <a:r>
              <a:rPr lang="en-US" sz="3200" b="1" dirty="0"/>
              <a:t>Restraints and Seclusions</a:t>
            </a:r>
            <a:endParaRPr lang="en-US" sz="3200" dirty="0"/>
          </a:p>
        </p:txBody>
      </p:sp>
      <p:sp>
        <p:nvSpPr>
          <p:cNvPr id="4" name="Content Placeholder 2">
            <a:extLst>
              <a:ext uri="{FF2B5EF4-FFF2-40B4-BE49-F238E27FC236}">
                <a16:creationId xmlns:a16="http://schemas.microsoft.com/office/drawing/2014/main" id="{2596204E-6ABE-32CF-E3DD-AB34DC9961BE}"/>
              </a:ext>
            </a:extLst>
          </p:cNvPr>
          <p:cNvSpPr>
            <a:spLocks noGrp="1"/>
          </p:cNvSpPr>
          <p:nvPr>
            <p:ph idx="1"/>
          </p:nvPr>
        </p:nvSpPr>
        <p:spPr>
          <a:xfrm>
            <a:off x="876694" y="2533476"/>
            <a:ext cx="3336718" cy="3447832"/>
          </a:xfrm>
        </p:spPr>
        <p:txBody>
          <a:bodyPr anchor="t">
            <a:normAutofit/>
          </a:bodyPr>
          <a:lstStyle/>
          <a:p>
            <a:pPr marL="0" marR="0" lvl="0" indent="0" defTabSz="914400" rtl="0" eaLnBrk="1" fontAlgn="auto" latinLnBrk="0" hangingPunct="1">
              <a:spcBef>
                <a:spcPts val="0"/>
              </a:spcBef>
              <a:spcAft>
                <a:spcPts val="0"/>
              </a:spcAft>
              <a:buClrTx/>
              <a:buSzTx/>
              <a:buNone/>
              <a:tabLst>
                <a:tab pos="182880" algn="l"/>
              </a:tabLst>
              <a:defRPr/>
            </a:pPr>
            <a:r>
              <a:rPr kumimoji="0" lang="en-US" sz="19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"Chemical restraint" </a:t>
            </a:r>
            <a:r>
              <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means a drug or medication.</a:t>
            </a:r>
          </a:p>
          <a:p>
            <a:pPr marL="45720" marR="0" lvl="0" indent="0" defTabSz="914400" rtl="0" eaLnBrk="1" fontAlgn="auto" latinLnBrk="0" hangingPunct="1">
              <a:spcBef>
                <a:spcPts val="0"/>
              </a:spcBef>
              <a:spcAft>
                <a:spcPts val="0"/>
              </a:spcAft>
              <a:buClrTx/>
              <a:buSzTx/>
              <a:buNone/>
              <a:tabLst>
                <a:tab pos="182880" algn="l"/>
              </a:tabLst>
              <a:defRPr/>
            </a:pPr>
            <a:endPar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0"/>
              </a:spcAft>
              <a:buClrTx/>
              <a:buSzTx/>
              <a:buNone/>
              <a:tabLst>
                <a:tab pos="182880" algn="l"/>
              </a:tabLst>
              <a:defRPr/>
            </a:pPr>
            <a:r>
              <a:rPr kumimoji="0" lang="en-US" sz="19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"Physical restraint" </a:t>
            </a:r>
            <a:r>
              <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means any manual method or physical or mechanical device, material, or equipment.</a:t>
            </a:r>
          </a:p>
          <a:p>
            <a:pPr marL="0" marR="0" lvl="0" indent="0" defTabSz="914400" rtl="0" eaLnBrk="1" fontAlgn="auto" latinLnBrk="0" hangingPunct="1">
              <a:spcBef>
                <a:spcPts val="0"/>
              </a:spcBef>
              <a:spcAft>
                <a:spcPts val="0"/>
              </a:spcAft>
              <a:buClrTx/>
              <a:buSzTx/>
              <a:buNone/>
              <a:tabLst>
                <a:tab pos="182880" algn="l"/>
              </a:tabLst>
              <a:defRPr/>
            </a:pPr>
            <a:endPar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tab pos="182880" algn="l"/>
              </a:tabLst>
              <a:defRPr/>
            </a:pPr>
            <a:r>
              <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"Seclusion" means the </a:t>
            </a:r>
            <a:r>
              <a:rPr kumimoji="0" lang="en-US" sz="19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involuntary confinement </a:t>
            </a:r>
            <a:r>
              <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of a participant.</a:t>
            </a:r>
          </a:p>
          <a:p>
            <a:endParaRPr lang="en-US" sz="1900" dirty="0"/>
          </a:p>
        </p:txBody>
      </p:sp>
      <p:pic>
        <p:nvPicPr>
          <p:cNvPr id="7" name="Picture 6">
            <a:extLst>
              <a:ext uri="{FF2B5EF4-FFF2-40B4-BE49-F238E27FC236}">
                <a16:creationId xmlns:a16="http://schemas.microsoft.com/office/drawing/2014/main" id="{A7E269FA-4CCA-4B69-4809-B94A6FEE0EEF}"/>
              </a:ext>
            </a:extLst>
          </p:cNvPr>
          <p:cNvPicPr>
            <a:picLocks noChangeAspect="1"/>
          </p:cNvPicPr>
          <p:nvPr/>
        </p:nvPicPr>
        <p:blipFill>
          <a:blip r:embed="rId3"/>
          <a:srcRect l="29916" r="-1" b="-1"/>
          <a:stretch>
            <a:fillRect/>
          </a:stretch>
        </p:blipFill>
        <p:spPr>
          <a:xfrm>
            <a:off x="5058877" y="877411"/>
            <a:ext cx="2687276" cy="2551588"/>
          </a:xfrm>
          <a:prstGeom prst="rect">
            <a:avLst/>
          </a:prstGeom>
        </p:spPr>
      </p:pic>
      <p:pic>
        <p:nvPicPr>
          <p:cNvPr id="8" name="Picture 7" descr="A person sitting in a wheelchair&#10;&#10;AI-generated content may be incorrect.">
            <a:extLst>
              <a:ext uri="{FF2B5EF4-FFF2-40B4-BE49-F238E27FC236}">
                <a16:creationId xmlns:a16="http://schemas.microsoft.com/office/drawing/2014/main" id="{81D4D830-5A04-8FF0-B581-8C7360E95FEC}"/>
              </a:ext>
            </a:extLst>
          </p:cNvPr>
          <p:cNvPicPr>
            <a:picLocks noChangeAspect="1"/>
          </p:cNvPicPr>
          <p:nvPr/>
        </p:nvPicPr>
        <p:blipFill>
          <a:blip r:embed="rId4"/>
          <a:srcRect b="28782"/>
          <a:stretch>
            <a:fillRect/>
          </a:stretch>
        </p:blipFill>
        <p:spPr>
          <a:xfrm>
            <a:off x="5059051" y="3429000"/>
            <a:ext cx="2687102" cy="2551587"/>
          </a:xfrm>
          <a:prstGeom prst="rect">
            <a:avLst/>
          </a:prstGeom>
        </p:spPr>
      </p:pic>
      <p:pic>
        <p:nvPicPr>
          <p:cNvPr id="9" name="Picture 8">
            <a:extLst>
              <a:ext uri="{FF2B5EF4-FFF2-40B4-BE49-F238E27FC236}">
                <a16:creationId xmlns:a16="http://schemas.microsoft.com/office/drawing/2014/main" id="{E285C3F0-6C86-BB57-BD88-8690C6DB7C5C}"/>
              </a:ext>
            </a:extLst>
          </p:cNvPr>
          <p:cNvPicPr>
            <a:picLocks noChangeAspect="1"/>
          </p:cNvPicPr>
          <p:nvPr/>
        </p:nvPicPr>
        <p:blipFill>
          <a:blip r:embed="rId5"/>
          <a:srcRect l="38395" r="6949"/>
          <a:stretch>
            <a:fillRect/>
          </a:stretch>
        </p:blipFill>
        <p:spPr>
          <a:xfrm>
            <a:off x="7746380" y="877412"/>
            <a:ext cx="3564488" cy="5103175"/>
          </a:xfrm>
          <a:prstGeom prst="rect">
            <a:avLst/>
          </a:prstGeom>
        </p:spPr>
      </p:pic>
      <p:grpSp>
        <p:nvGrpSpPr>
          <p:cNvPr id="34" name="Group 33">
            <a:extLst>
              <a:ext uri="{FF2B5EF4-FFF2-40B4-BE49-F238E27FC236}">
                <a16:creationId xmlns:a16="http://schemas.microsoft.com/office/drawing/2014/main" id="{1BE23172-A5AD-AAA1-9BC1-049E46E22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58877" y="5858828"/>
            <a:ext cx="6253899" cy="123363"/>
            <a:chOff x="7015162" y="5858828"/>
            <a:chExt cx="4300544" cy="123363"/>
          </a:xfrm>
        </p:grpSpPr>
        <p:sp>
          <p:nvSpPr>
            <p:cNvPr id="35" name="Rectangle 34">
              <a:extLst>
                <a:ext uri="{FF2B5EF4-FFF2-40B4-BE49-F238E27FC236}">
                  <a16:creationId xmlns:a16="http://schemas.microsoft.com/office/drawing/2014/main" id="{416CC856-6C43-AD46-7BCC-2BA6551F7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A304B5B-7146-237F-8414-C1F6052D4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20768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11DA22-5FF2-6335-06CD-4B7B74CD7808}"/>
              </a:ext>
            </a:extLst>
          </p:cNvPr>
          <p:cNvSpPr>
            <a:spLocks noGrp="1"/>
          </p:cNvSpPr>
          <p:nvPr>
            <p:ph sz="half" idx="1"/>
          </p:nvPr>
        </p:nvSpPr>
        <p:spPr>
          <a:xfrm>
            <a:off x="731243" y="410836"/>
            <a:ext cx="4925845" cy="5263133"/>
          </a:xfrm>
        </p:spPr>
        <p:txBody>
          <a:bodyPr anchor="ctr">
            <a:normAutofit/>
          </a:bodyPr>
          <a:lstStyle/>
          <a:p>
            <a:pPr marL="0" indent="0" algn="ctr">
              <a:buNone/>
            </a:pPr>
            <a:r>
              <a:rPr kumimoji="0" lang="en-US" sz="6000" b="1" i="0" u="none" strike="noStrike" kern="1200" cap="none" spc="0" normalizeH="0" baseline="0" noProof="0" dirty="0">
                <a:ln>
                  <a:noFill/>
                </a:ln>
                <a:effectLst/>
                <a:uLnTx/>
                <a:uFillTx/>
                <a:latin typeface="Calibri Light" panose="020F0302020204030204"/>
                <a:ea typeface="+mj-ea"/>
                <a:cs typeface="+mj-cs"/>
              </a:rPr>
              <a:t>Root Cause</a:t>
            </a:r>
            <a:r>
              <a:rPr kumimoji="0" lang="en-US" sz="6000" b="0" i="0" u="none" strike="noStrike" kern="1200" cap="none" spc="0" normalizeH="0" baseline="0" noProof="0" dirty="0">
                <a:ln>
                  <a:noFill/>
                </a:ln>
                <a:effectLst/>
                <a:uLnTx/>
                <a:uFillTx/>
                <a:latin typeface="Calibri Light" panose="020F0302020204030204"/>
                <a:ea typeface="+mj-ea"/>
                <a:cs typeface="+mj-cs"/>
              </a:rPr>
              <a:t>	</a:t>
            </a:r>
            <a:endParaRPr lang="en-US" sz="6000" dirty="0"/>
          </a:p>
        </p:txBody>
      </p:sp>
      <p:graphicFrame>
        <p:nvGraphicFramePr>
          <p:cNvPr id="6" name="Diagram 7">
            <a:extLst>
              <a:ext uri="{FF2B5EF4-FFF2-40B4-BE49-F238E27FC236}">
                <a16:creationId xmlns:a16="http://schemas.microsoft.com/office/drawing/2014/main" id="{669C8AE4-E1A9-EAFF-39C3-70F9B233843D}"/>
              </a:ext>
            </a:extLst>
          </p:cNvPr>
          <p:cNvGraphicFramePr>
            <a:graphicFrameLocks noGrp="1"/>
          </p:cNvGraphicFramePr>
          <p:nvPr>
            <p:ph sz="half" idx="2"/>
            <p:extLst>
              <p:ext uri="{D42A27DB-BD31-4B8C-83A1-F6EECF244321}">
                <p14:modId xmlns:p14="http://schemas.microsoft.com/office/powerpoint/2010/main" val="374593746"/>
              </p:ext>
            </p:extLst>
          </p:nvPr>
        </p:nvGraphicFramePr>
        <p:xfrm>
          <a:off x="5370821" y="417014"/>
          <a:ext cx="6256887" cy="561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280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57F2-41F2-CFA4-FF76-7B60DDA7369F}"/>
              </a:ext>
            </a:extLst>
          </p:cNvPr>
          <p:cNvSpPr>
            <a:spLocks noGrp="1"/>
          </p:cNvSpPr>
          <p:nvPr>
            <p:ph type="title"/>
          </p:nvPr>
        </p:nvSpPr>
        <p:spPr>
          <a:xfrm>
            <a:off x="342900" y="422032"/>
            <a:ext cx="9563099" cy="1197218"/>
          </a:xfrm>
        </p:spPr>
        <p:txBody>
          <a:bodyPr anchor="b">
            <a:normAutofit fontScale="90000"/>
          </a:bodyPr>
          <a:lstStyle/>
          <a:p>
            <a:r>
              <a:rPr lang="en-US" sz="4900" b="1" dirty="0"/>
              <a:t>Devote the Time…Ask the Questions</a:t>
            </a:r>
            <a:br>
              <a:rPr lang="en-US" sz="4000" b="1" dirty="0"/>
            </a:br>
            <a:endParaRPr lang="en-US" sz="4000" dirty="0"/>
          </a:p>
        </p:txBody>
      </p:sp>
      <p:sp>
        <p:nvSpPr>
          <p:cNvPr id="4" name="Content Placeholder 2">
            <a:extLst>
              <a:ext uri="{FF2B5EF4-FFF2-40B4-BE49-F238E27FC236}">
                <a16:creationId xmlns:a16="http://schemas.microsoft.com/office/drawing/2014/main" id="{6F46EE08-56B3-76C7-F1C1-549EAE1071F6}"/>
              </a:ext>
            </a:extLst>
          </p:cNvPr>
          <p:cNvSpPr>
            <a:spLocks noGrp="1"/>
          </p:cNvSpPr>
          <p:nvPr>
            <p:ph idx="1"/>
          </p:nvPr>
        </p:nvSpPr>
        <p:spPr>
          <a:xfrm>
            <a:off x="150335" y="1266092"/>
            <a:ext cx="6857684" cy="4801333"/>
          </a:xfrm>
        </p:spPr>
        <p:txBody>
          <a:bodyPr anchor="t">
            <a:normAutofit fontScale="92500"/>
          </a:bodyPr>
          <a:lstStyle/>
          <a:p>
            <a:pPr>
              <a:defRPr/>
            </a:pPr>
            <a:r>
              <a:rPr kumimoji="0" lang="en-US" b="0" i="0" u="none" strike="noStrike" kern="1200" cap="none" spc="0" normalizeH="0" baseline="0" noProof="0" dirty="0">
                <a:ln>
                  <a:noFill/>
                </a:ln>
                <a:effectLst/>
                <a:uLnTx/>
                <a:uFillTx/>
                <a:latin typeface="Calibri" panose="020F0502020204030204"/>
                <a:ea typeface="+mn-ea"/>
                <a:cs typeface="+mn-cs"/>
              </a:rPr>
              <a:t>Are you identifying trends? Dehydration, Urinary Tract Infections, Falls, Trips to the Emergency Room?</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Are you determining the root cause?  </a:t>
            </a:r>
            <a:r>
              <a:rPr lang="en-US" dirty="0">
                <a:latin typeface="Calibri" panose="020F0502020204030204"/>
              </a:rPr>
              <a:t>Is there time on the agenda in a monthly meeting to discuss?  Do you hold quarterly meetings just on this topic?</a:t>
            </a:r>
            <a:endParaRPr kumimoji="0" lang="en-US" b="0" i="0" u="none" strike="noStrike" kern="1200" cap="none" spc="0" normalizeH="0" baseline="0" noProof="0" dirty="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Are you actively taking steps to intervene, do something different, offer suggestions, additional education or supports?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US" dirty="0">
                <a:latin typeface="Calibri" panose="020F0502020204030204"/>
              </a:rPr>
              <a:t>What additional supports do you need from the Department for Aging and Independent Living?</a:t>
            </a:r>
            <a:endParaRPr kumimoji="0" lang="en-US" b="0" i="0" u="none" strike="noStrike" kern="1200" cap="none" spc="0" normalizeH="0" baseline="0" noProof="0" dirty="0">
              <a:ln>
                <a:noFill/>
              </a:ln>
              <a:effectLst/>
              <a:uLnTx/>
              <a:uFillTx/>
              <a:latin typeface="Calibri" panose="020F0502020204030204"/>
              <a:ea typeface="+mn-ea"/>
              <a:cs typeface="+mn-cs"/>
            </a:endParaRPr>
          </a:p>
          <a:p>
            <a:endParaRPr lang="en-US" sz="1700" dirty="0"/>
          </a:p>
        </p:txBody>
      </p:sp>
      <p:pic>
        <p:nvPicPr>
          <p:cNvPr id="5" name="Picture 4" descr="A close-up of a microphone&#10;&#10;AI-generated content may be incorrect.">
            <a:extLst>
              <a:ext uri="{FF2B5EF4-FFF2-40B4-BE49-F238E27FC236}">
                <a16:creationId xmlns:a16="http://schemas.microsoft.com/office/drawing/2014/main" id="{563D08B4-8CBC-7452-EDB5-58668DCA3151}"/>
              </a:ext>
            </a:extLst>
          </p:cNvPr>
          <p:cNvPicPr>
            <a:picLocks noChangeAspect="1"/>
          </p:cNvPicPr>
          <p:nvPr/>
        </p:nvPicPr>
        <p:blipFill>
          <a:blip r:embed="rId3"/>
          <a:stretch>
            <a:fillRect/>
          </a:stretch>
        </p:blipFill>
        <p:spPr>
          <a:xfrm>
            <a:off x="7008019" y="1266092"/>
            <a:ext cx="4773120" cy="3763108"/>
          </a:xfrm>
          <a:prstGeom prst="rect">
            <a:avLst/>
          </a:prstGeom>
        </p:spPr>
      </p:pic>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431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511AD862-F120-2B2C-8C38-51662BDB5336}"/>
              </a:ext>
            </a:extLst>
          </p:cNvPr>
          <p:cNvGraphicFramePr>
            <a:graphicFrameLocks noGrp="1"/>
          </p:cNvGraphicFramePr>
          <p:nvPr>
            <p:ph idx="1"/>
            <p:extLst>
              <p:ext uri="{D42A27DB-BD31-4B8C-83A1-F6EECF244321}">
                <p14:modId xmlns:p14="http://schemas.microsoft.com/office/powerpoint/2010/main" val="1217297147"/>
              </p:ext>
            </p:extLst>
          </p:nvPr>
        </p:nvGraphicFramePr>
        <p:xfrm>
          <a:off x="61680" y="463297"/>
          <a:ext cx="9423695" cy="5510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5BB20AE6-4C5C-5D4A-7011-F4402DEE2644}"/>
              </a:ext>
            </a:extLst>
          </p:cNvPr>
          <p:cNvSpPr txBox="1"/>
          <p:nvPr/>
        </p:nvSpPr>
        <p:spPr>
          <a:xfrm>
            <a:off x="9192767" y="2272636"/>
            <a:ext cx="2657857" cy="1569660"/>
          </a:xfrm>
          <a:prstGeom prst="rect">
            <a:avLst/>
          </a:prstGeom>
          <a:noFill/>
        </p:spPr>
        <p:txBody>
          <a:bodyPr wrap="square" rtlCol="0">
            <a:spAutoFit/>
          </a:bodyPr>
          <a:lstStyle/>
          <a:p>
            <a:pPr algn="ctr"/>
            <a:r>
              <a:rPr lang="en-US" sz="4800" dirty="0">
                <a:solidFill>
                  <a:srgbClr val="01203D"/>
                </a:solidFill>
              </a:rPr>
              <a:t>Critical Thinking </a:t>
            </a:r>
          </a:p>
        </p:txBody>
      </p:sp>
    </p:spTree>
    <p:extLst>
      <p:ext uri="{BB962C8B-B14F-4D97-AF65-F5344CB8AC3E}">
        <p14:creationId xmlns:p14="http://schemas.microsoft.com/office/powerpoint/2010/main" val="35613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E9D36A7-6D66-FD12-67FA-63C112675AEB}"/>
              </a:ext>
            </a:extLst>
          </p:cNvPr>
          <p:cNvSpPr>
            <a:spLocks noGrp="1"/>
          </p:cNvSpPr>
          <p:nvPr>
            <p:ph idx="1"/>
          </p:nvPr>
        </p:nvSpPr>
        <p:spPr>
          <a:xfrm>
            <a:off x="337302" y="370704"/>
            <a:ext cx="6596898" cy="5795318"/>
          </a:xfrm>
        </p:spPr>
        <p:txBody>
          <a:bodyPr>
            <a:normAutofit fontScale="92500" lnSpcReduction="10000"/>
          </a:bodyPr>
          <a:lstStyle/>
          <a:p>
            <a:pPr marL="0" marR="0" lvl="0" indent="0" defTabSz="914400" rtl="0" eaLnBrk="1" fontAlgn="auto" latinLnBrk="0" hangingPunct="1">
              <a:spcBef>
                <a:spcPts val="1000"/>
              </a:spcBef>
              <a:spcAft>
                <a:spcPts val="0"/>
              </a:spcAft>
              <a:buClrTx/>
              <a:buSz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Is your agency making a concerted effort to tackle an issue or trend?</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Calibri" panose="020F0502020204030204"/>
              <a:ea typeface="+mn-ea"/>
              <a:cs typeface="+mn-cs"/>
            </a:endParaRPr>
          </a:p>
          <a:p>
            <a:pPr lvl="1">
              <a:spcBef>
                <a:spcPts val="1000"/>
              </a:spcBef>
              <a:defRPr/>
            </a:pPr>
            <a:r>
              <a:rPr kumimoji="0" lang="en-US" b="0" i="0" u="none" strike="noStrike" kern="1200" cap="none" spc="0" normalizeH="0" baseline="0" noProof="0" dirty="0">
                <a:ln>
                  <a:noFill/>
                </a:ln>
                <a:effectLst/>
                <a:uLnTx/>
                <a:uFillTx/>
                <a:latin typeface="Calibri" panose="020F0502020204030204"/>
                <a:ea typeface="+mn-ea"/>
                <a:cs typeface="+mn-cs"/>
              </a:rPr>
              <a:t>Dehydration, Urinary Tract Infection (UTI)</a:t>
            </a:r>
            <a:r>
              <a:rPr lang="en-US" dirty="0">
                <a:latin typeface="Calibri" panose="020F0502020204030204"/>
              </a:rPr>
              <a:t>,</a:t>
            </a:r>
            <a:r>
              <a:rPr kumimoji="0" lang="en-US" b="0" i="0" u="none" strike="noStrike" kern="1200" cap="none" spc="0" normalizeH="0" baseline="0" noProof="0" dirty="0">
                <a:ln>
                  <a:noFill/>
                </a:ln>
                <a:effectLst/>
                <a:uLnTx/>
                <a:uFillTx/>
                <a:latin typeface="Calibri" panose="020F0502020204030204"/>
                <a:ea typeface="+mn-ea"/>
                <a:cs typeface="+mn-cs"/>
              </a:rPr>
              <a:t> Altered mental status</a:t>
            </a:r>
          </a:p>
          <a:p>
            <a:pPr marL="457200" lvl="1" indent="0">
              <a:spcBef>
                <a:spcPts val="1000"/>
              </a:spcBef>
              <a:buNone/>
              <a:defRPr/>
            </a:pPr>
            <a:endParaRPr kumimoji="0" lang="en-US" b="0" i="0" u="none" strike="noStrike" kern="1200" cap="none" spc="0" normalizeH="0" baseline="0" noProof="0" dirty="0">
              <a:ln>
                <a:noFill/>
              </a:ln>
              <a:effectLst/>
              <a:uLnTx/>
              <a:uFillTx/>
              <a:latin typeface="Calibri" panose="020F0502020204030204"/>
              <a:ea typeface="+mn-ea"/>
              <a:cs typeface="+mn-cs"/>
            </a:endParaRPr>
          </a:p>
          <a:p>
            <a:pPr marL="914400" lvl="2" indent="0">
              <a:spcBef>
                <a:spcPts val="1000"/>
              </a:spcBef>
              <a:buNone/>
              <a:defRPr/>
            </a:pPr>
            <a:r>
              <a:rPr kumimoji="0" lang="en-US" b="1" i="1" u="none" strike="noStrike" kern="1200" cap="none" spc="0" normalizeH="0" baseline="0" noProof="0" dirty="0">
                <a:ln>
                  <a:noFill/>
                </a:ln>
                <a:effectLst/>
                <a:uLnTx/>
                <a:uFillTx/>
                <a:latin typeface="Calibri" panose="020F0502020204030204"/>
                <a:ea typeface="+mn-ea"/>
                <a:cs typeface="+mn-cs"/>
              </a:rPr>
              <a:t>Is the participant not drinking because…</a:t>
            </a:r>
          </a:p>
          <a:p>
            <a:pPr marL="914400" lvl="2" indent="0">
              <a:spcBef>
                <a:spcPts val="1000"/>
              </a:spcBef>
              <a:buNone/>
              <a:defRPr/>
            </a:pPr>
            <a:endParaRPr kumimoji="0" lang="en-US" b="1" i="1" u="none" strike="noStrike" kern="1200" cap="none" spc="0" normalizeH="0" baseline="0" noProof="0" dirty="0">
              <a:ln>
                <a:noFill/>
              </a:ln>
              <a:effectLst/>
              <a:uLnTx/>
              <a:uFillTx/>
              <a:latin typeface="Calibri" panose="020F0502020204030204"/>
              <a:ea typeface="+mn-ea"/>
              <a:cs typeface="+mn-cs"/>
            </a:endParaRPr>
          </a:p>
          <a:p>
            <a:pPr lvl="2">
              <a:spcBef>
                <a:spcPts val="1000"/>
              </a:spcBef>
              <a:defRPr/>
            </a:pPr>
            <a:r>
              <a:rPr kumimoji="0" lang="en-US" b="0" i="0" u="none" strike="noStrike" kern="1200" cap="none" spc="0" normalizeH="0" baseline="0" noProof="0" dirty="0">
                <a:ln>
                  <a:noFill/>
                </a:ln>
                <a:effectLst/>
                <a:uLnTx/>
                <a:uFillTx/>
                <a:latin typeface="Calibri" panose="020F0502020204030204"/>
                <a:ea typeface="+mn-ea"/>
                <a:cs typeface="+mn-cs"/>
              </a:rPr>
              <a:t>Do not want to have to go to the bathroom?</a:t>
            </a:r>
          </a:p>
          <a:p>
            <a:pPr lvl="2">
              <a:spcBef>
                <a:spcPts val="1000"/>
              </a:spcBef>
              <a:defRPr/>
            </a:pPr>
            <a:r>
              <a:rPr lang="en-US" dirty="0">
                <a:latin typeface="Calibri" panose="020F0502020204030204"/>
              </a:rPr>
              <a:t>D</a:t>
            </a:r>
            <a:r>
              <a:rPr kumimoji="0" lang="en-US" b="0" i="0" u="none" strike="noStrike" kern="1200" cap="none" spc="0" normalizeH="0" baseline="0" noProof="0" dirty="0">
                <a:ln>
                  <a:noFill/>
                </a:ln>
                <a:effectLst/>
                <a:uLnTx/>
                <a:uFillTx/>
                <a:latin typeface="Calibri" panose="020F0502020204030204"/>
                <a:ea typeface="+mn-ea"/>
                <a:cs typeface="+mn-cs"/>
              </a:rPr>
              <a:t>o</a:t>
            </a:r>
            <a:r>
              <a:rPr lang="en-US" dirty="0">
                <a:latin typeface="Calibri" panose="020F0502020204030204"/>
              </a:rPr>
              <a:t> </a:t>
            </a:r>
            <a:r>
              <a:rPr kumimoji="0" lang="en-US" b="0" i="0" u="none" strike="noStrike" kern="1200" cap="none" spc="0" normalizeH="0" baseline="0" noProof="0" dirty="0">
                <a:ln>
                  <a:noFill/>
                </a:ln>
                <a:effectLst/>
                <a:uLnTx/>
                <a:uFillTx/>
                <a:latin typeface="Calibri" panose="020F0502020204030204"/>
                <a:ea typeface="+mn-ea"/>
                <a:cs typeface="+mn-cs"/>
              </a:rPr>
              <a:t>n</a:t>
            </a:r>
            <a:r>
              <a:rPr lang="en-US" dirty="0">
                <a:latin typeface="Calibri" panose="020F0502020204030204"/>
              </a:rPr>
              <a:t>o</a:t>
            </a:r>
            <a:r>
              <a:rPr kumimoji="0" lang="en-US" b="0" i="0" u="none" strike="noStrike" kern="1200" cap="none" spc="0" normalizeH="0" baseline="0" noProof="0" dirty="0">
                <a:ln>
                  <a:noFill/>
                </a:ln>
                <a:effectLst/>
                <a:uLnTx/>
                <a:uFillTx/>
                <a:latin typeface="Calibri" panose="020F0502020204030204"/>
                <a:ea typeface="+mn-ea"/>
                <a:cs typeface="+mn-cs"/>
              </a:rPr>
              <a:t>t want to inconvenience a caregiver?</a:t>
            </a:r>
          </a:p>
          <a:p>
            <a:pPr lvl="2">
              <a:spcBef>
                <a:spcPts val="1000"/>
              </a:spcBef>
              <a:defRPr/>
            </a:pPr>
            <a:r>
              <a:rPr kumimoji="0" lang="en-US" b="0" i="0" u="none" strike="noStrike" kern="1200" cap="none" spc="0" normalizeH="0" baseline="0" noProof="0" dirty="0">
                <a:ln>
                  <a:noFill/>
                </a:ln>
                <a:effectLst/>
                <a:uLnTx/>
                <a:uFillTx/>
                <a:latin typeface="Calibri" panose="020F0502020204030204"/>
                <a:ea typeface="+mn-ea"/>
                <a:cs typeface="+mn-cs"/>
              </a:rPr>
              <a:t>Do n</a:t>
            </a:r>
            <a:r>
              <a:rPr lang="en-US" dirty="0">
                <a:latin typeface="Calibri" panose="020F0502020204030204"/>
              </a:rPr>
              <a:t>o</a:t>
            </a:r>
            <a:r>
              <a:rPr kumimoji="0" lang="en-US" b="0" i="0" u="none" strike="noStrike" kern="1200" cap="none" spc="0" normalizeH="0" baseline="0" noProof="0" dirty="0">
                <a:ln>
                  <a:noFill/>
                </a:ln>
                <a:effectLst/>
                <a:uLnTx/>
                <a:uFillTx/>
                <a:latin typeface="Calibri" panose="020F0502020204030204"/>
                <a:ea typeface="+mn-ea"/>
                <a:cs typeface="+mn-cs"/>
              </a:rPr>
              <a:t>t want to sit in a wet brief?</a:t>
            </a:r>
          </a:p>
          <a:p>
            <a:pPr lvl="2">
              <a:spcBef>
                <a:spcPts val="1000"/>
              </a:spcBef>
              <a:defRPr/>
            </a:pPr>
            <a:r>
              <a:rPr kumimoji="0" lang="en-US" b="0" i="0" u="none" strike="noStrike" kern="1200" cap="none" spc="0" normalizeH="0" baseline="0" noProof="0" dirty="0">
                <a:ln>
                  <a:noFill/>
                </a:ln>
                <a:effectLst/>
                <a:uLnTx/>
                <a:uFillTx/>
                <a:latin typeface="Calibri" panose="020F0502020204030204"/>
                <a:ea typeface="+mn-ea"/>
                <a:cs typeface="+mn-cs"/>
              </a:rPr>
              <a:t>Do not want to be fussed at for being incontinent?  </a:t>
            </a:r>
          </a:p>
          <a:p>
            <a:pPr lvl="2">
              <a:spcBef>
                <a:spcPts val="1000"/>
              </a:spcBef>
              <a:defRPr/>
            </a:pPr>
            <a:r>
              <a:rPr kumimoji="0" lang="en-US" b="0" i="0" u="none" strike="noStrike" kern="1200" cap="none" spc="0" normalizeH="0" baseline="0" noProof="0" dirty="0">
                <a:ln>
                  <a:noFill/>
                </a:ln>
                <a:effectLst/>
                <a:uLnTx/>
                <a:uFillTx/>
                <a:latin typeface="Calibri" panose="020F0502020204030204"/>
                <a:ea typeface="+mn-ea"/>
                <a:cs typeface="+mn-cs"/>
              </a:rPr>
              <a:t>Causing more laundry</a:t>
            </a:r>
            <a:r>
              <a:rPr lang="en-US" dirty="0">
                <a:latin typeface="Calibri" panose="020F0502020204030204"/>
              </a:rPr>
              <a:t> which leads to an</a:t>
            </a:r>
            <a:r>
              <a:rPr kumimoji="0" lang="en-US" b="0" i="0" u="none" strike="noStrike" kern="1200" cap="none" spc="0" normalizeH="0" baseline="0" noProof="0" dirty="0">
                <a:ln>
                  <a:noFill/>
                </a:ln>
                <a:effectLst/>
                <a:uLnTx/>
                <a:uFillTx/>
                <a:latin typeface="Calibri" panose="020F0502020204030204"/>
                <a:ea typeface="+mn-ea"/>
                <a:cs typeface="+mn-cs"/>
              </a:rPr>
              <a:t> increased water bill?</a:t>
            </a:r>
          </a:p>
          <a:p>
            <a:pPr marL="457200" lvl="1" indent="0">
              <a:spcBef>
                <a:spcPts val="1000"/>
              </a:spcBef>
              <a:buNone/>
              <a:defRPr/>
            </a:pPr>
            <a:r>
              <a:rPr kumimoji="0" lang="en-US" b="0" i="0" u="none" strike="noStrike" kern="1200" cap="none" spc="0" normalizeH="0" baseline="0" noProof="0" dirty="0">
                <a:ln>
                  <a:noFill/>
                </a:ln>
                <a:effectLst/>
                <a:uLnTx/>
                <a:uFillTx/>
                <a:latin typeface="Calibri" panose="020F0502020204030204"/>
                <a:ea typeface="+mn-ea"/>
                <a:cs typeface="+mn-cs"/>
              </a:rPr>
              <a:t>Give it some thought </a:t>
            </a:r>
            <a:r>
              <a:rPr lang="en-US" dirty="0">
                <a:latin typeface="Calibri" panose="020F0502020204030204"/>
              </a:rPr>
              <a:t>and have</a:t>
            </a:r>
            <a:r>
              <a:rPr kumimoji="0" lang="en-US" b="0" i="0" u="none" strike="noStrike" kern="1200" cap="none" spc="0" normalizeH="0" baseline="0" noProof="0" dirty="0">
                <a:ln>
                  <a:noFill/>
                </a:ln>
                <a:effectLst/>
                <a:uLnTx/>
                <a:uFillTx/>
                <a:latin typeface="Calibri" panose="020F0502020204030204"/>
                <a:ea typeface="+mn-ea"/>
                <a:cs typeface="+mn-cs"/>
              </a:rPr>
              <a:t> a conversation directly with the participant about it.  </a:t>
            </a:r>
          </a:p>
          <a:p>
            <a:endParaRPr lang="en-US" sz="1400" dirty="0"/>
          </a:p>
        </p:txBody>
      </p:sp>
      <p:pic>
        <p:nvPicPr>
          <p:cNvPr id="12" name="Picture 11">
            <a:extLst>
              <a:ext uri="{FF2B5EF4-FFF2-40B4-BE49-F238E27FC236}">
                <a16:creationId xmlns:a16="http://schemas.microsoft.com/office/drawing/2014/main" id="{32AEF2E3-52C1-BA4B-04D8-1D265E5764FA}"/>
              </a:ext>
            </a:extLst>
          </p:cNvPr>
          <p:cNvPicPr>
            <a:picLocks noChangeAspect="1"/>
          </p:cNvPicPr>
          <p:nvPr/>
        </p:nvPicPr>
        <p:blipFill>
          <a:blip r:embed="rId3"/>
          <a:stretch>
            <a:fillRect/>
          </a:stretch>
        </p:blipFill>
        <p:spPr>
          <a:xfrm>
            <a:off x="7168896" y="1388363"/>
            <a:ext cx="4511308" cy="345382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61946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1447BC9-A359-ACFA-854A-2B381A8A0065}"/>
              </a:ext>
            </a:extLst>
          </p:cNvPr>
          <p:cNvGraphicFramePr/>
          <p:nvPr>
            <p:extLst>
              <p:ext uri="{D42A27DB-BD31-4B8C-83A1-F6EECF244321}">
                <p14:modId xmlns:p14="http://schemas.microsoft.com/office/powerpoint/2010/main" val="103804983"/>
              </p:ext>
            </p:extLst>
          </p:nvPr>
        </p:nvGraphicFramePr>
        <p:xfrm>
          <a:off x="2533879" y="396608"/>
          <a:ext cx="8978747" cy="560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E2118E71-F0DB-B218-8092-4F89CBD2EAA9}"/>
              </a:ext>
            </a:extLst>
          </p:cNvPr>
          <p:cNvSpPr>
            <a:spLocks noGrp="1"/>
          </p:cNvSpPr>
          <p:nvPr>
            <p:ph type="title"/>
          </p:nvPr>
        </p:nvSpPr>
        <p:spPr>
          <a:xfrm>
            <a:off x="115747" y="1666754"/>
            <a:ext cx="2280212" cy="2824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Critical incidents are serious in nature and pose immediate risk to the health, safety, or welfare of a waiver participant or others.</a:t>
            </a:r>
            <a:endParaRPr lang="en-US" dirty="0">
              <a:solidFill>
                <a:schemeClr val="bg1"/>
              </a:solidFill>
            </a:endParaRPr>
          </a:p>
        </p:txBody>
      </p:sp>
    </p:spTree>
    <p:extLst>
      <p:ext uri="{BB962C8B-B14F-4D97-AF65-F5344CB8AC3E}">
        <p14:creationId xmlns:p14="http://schemas.microsoft.com/office/powerpoint/2010/main" val="3327123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0EFA-D46E-15CF-9166-09C9A5C08123}"/>
              </a:ext>
            </a:extLst>
          </p:cNvPr>
          <p:cNvSpPr>
            <a:spLocks noGrp="1"/>
          </p:cNvSpPr>
          <p:nvPr>
            <p:ph type="title"/>
          </p:nvPr>
        </p:nvSpPr>
        <p:spPr>
          <a:xfrm>
            <a:off x="762000" y="1138036"/>
            <a:ext cx="9058195" cy="1048901"/>
          </a:xfrm>
        </p:spPr>
        <p:txBody>
          <a:bodyPr anchor="t">
            <a:normAutofit/>
          </a:bodyPr>
          <a:lstStyle/>
          <a:p>
            <a:r>
              <a:rPr kumimoji="0" lang="en-US" sz="4800" b="0" i="0" u="none" strike="noStrike" kern="1200" cap="none" spc="0" normalizeH="0" baseline="0" noProof="0" dirty="0">
                <a:ln>
                  <a:noFill/>
                </a:ln>
                <a:effectLst/>
                <a:uLnTx/>
                <a:uFillTx/>
                <a:latin typeface="Calibri Light" panose="020F0302020204030204"/>
                <a:ea typeface="+mj-ea"/>
                <a:cs typeface="+mj-cs"/>
              </a:rPr>
              <a:t>Falls</a:t>
            </a:r>
            <a:endParaRPr lang="en-US" sz="4800" dirty="0"/>
          </a:p>
        </p:txBody>
      </p:sp>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767B1C3-A48E-D56E-0CB8-8DA358193A6B}"/>
              </a:ext>
            </a:extLst>
          </p:cNvPr>
          <p:cNvPicPr>
            <a:picLocks noChangeAspect="1"/>
          </p:cNvPicPr>
          <p:nvPr/>
        </p:nvPicPr>
        <p:blipFill>
          <a:blip r:embed="rId3"/>
          <a:stretch>
            <a:fillRect/>
          </a:stretch>
        </p:blipFill>
        <p:spPr>
          <a:xfrm>
            <a:off x="873156" y="2638425"/>
            <a:ext cx="4491724" cy="1459240"/>
          </a:xfrm>
          <a:prstGeom prst="rect">
            <a:avLst/>
          </a:prstGeom>
        </p:spPr>
      </p:pic>
      <p:sp>
        <p:nvSpPr>
          <p:cNvPr id="4" name="Content Placeholder 2">
            <a:extLst>
              <a:ext uri="{FF2B5EF4-FFF2-40B4-BE49-F238E27FC236}">
                <a16:creationId xmlns:a16="http://schemas.microsoft.com/office/drawing/2014/main" id="{60FB0C06-65A1-C9F2-336C-589255767B92}"/>
              </a:ext>
            </a:extLst>
          </p:cNvPr>
          <p:cNvSpPr>
            <a:spLocks noGrp="1"/>
          </p:cNvSpPr>
          <p:nvPr>
            <p:ph idx="1"/>
          </p:nvPr>
        </p:nvSpPr>
        <p:spPr>
          <a:xfrm>
            <a:off x="5953125" y="552450"/>
            <a:ext cx="5629275" cy="5415859"/>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Is the participant strong willed and holding on to independence even though they do</a:t>
            </a:r>
            <a:r>
              <a:rPr lang="en-US" sz="2000" dirty="0">
                <a:latin typeface="Calibri" panose="020F0502020204030204"/>
              </a:rPr>
              <a:t> </a:t>
            </a:r>
            <a:r>
              <a:rPr kumimoji="0" lang="en-US" sz="2000" b="0" i="0" u="none" strike="noStrike" kern="1200" cap="none" spc="0" normalizeH="0" baseline="0" noProof="0" dirty="0">
                <a:ln>
                  <a:noFill/>
                </a:ln>
                <a:effectLst/>
                <a:uLnTx/>
                <a:uFillTx/>
                <a:latin typeface="Calibri" panose="020F0502020204030204"/>
                <a:ea typeface="+mn-ea"/>
                <a:cs typeface="+mn-cs"/>
              </a:rPr>
              <a:t>not have the strength to stand or ambulate on their own?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Does the participant refuse to use a cane or a walker – Do you know why?  Have you asked?</a:t>
            </a:r>
          </a:p>
          <a:p>
            <a:pPr>
              <a:defRPr/>
            </a:pPr>
            <a:r>
              <a:rPr kumimoji="0" lang="en-US" sz="2000" b="0" i="0" u="none" strike="noStrike" kern="1200" cap="none" spc="0" normalizeH="0" baseline="0" noProof="0" dirty="0">
                <a:ln>
                  <a:noFill/>
                </a:ln>
                <a:effectLst/>
                <a:uLnTx/>
                <a:uFillTx/>
                <a:latin typeface="Calibri" panose="020F0502020204030204"/>
                <a:ea typeface="+mn-ea"/>
                <a:cs typeface="+mn-cs"/>
              </a:rPr>
              <a:t>Is the house full of clutter?  Could the participant exit the home in the event of an emergency or fire?</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Does the participant fully understand the risk? </a:t>
            </a:r>
            <a:r>
              <a:rPr lang="en-US" sz="2000" dirty="0">
                <a:latin typeface="Calibri" panose="020F0502020204030204"/>
              </a:rPr>
              <a:t>Subsequent</a:t>
            </a:r>
            <a:r>
              <a:rPr kumimoji="0" lang="en-US" sz="2000" b="0" i="0" u="none" strike="noStrike" kern="1200" cap="none" spc="0" normalizeH="0" baseline="0" noProof="0" dirty="0">
                <a:ln>
                  <a:noFill/>
                </a:ln>
                <a:effectLst/>
                <a:uLnTx/>
                <a:uFillTx/>
                <a:latin typeface="Calibri" panose="020F0502020204030204"/>
                <a:ea typeface="+mn-ea"/>
                <a:cs typeface="+mn-cs"/>
              </a:rPr>
              <a:t> falls could lead to a broken bone, which might require hospitalization/nursing home placement and ultimately derail their desire to stay in their own home and community?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What </a:t>
            </a:r>
            <a:r>
              <a:rPr lang="en-US" sz="2000" dirty="0">
                <a:latin typeface="Calibri" panose="020F0502020204030204"/>
              </a:rPr>
              <a:t>is the participant</a:t>
            </a:r>
            <a:r>
              <a:rPr kumimoji="0" lang="en-US" sz="2000" b="0" i="0" u="none" strike="noStrike" kern="1200" cap="none" spc="0" normalizeH="0" baseline="0" noProof="0" dirty="0">
                <a:ln>
                  <a:noFill/>
                </a:ln>
                <a:effectLst/>
                <a:uLnTx/>
                <a:uFillTx/>
                <a:latin typeface="Calibri" panose="020F0502020204030204"/>
                <a:ea typeface="+mn-ea"/>
                <a:cs typeface="+mn-cs"/>
              </a:rPr>
              <a:t> willing to do to be able to stay in the home?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How can we </a:t>
            </a:r>
            <a:r>
              <a:rPr lang="en-US" sz="2000" dirty="0">
                <a:latin typeface="Calibri" panose="020F0502020204030204"/>
              </a:rPr>
              <a:t>educate </a:t>
            </a:r>
            <a:r>
              <a:rPr kumimoji="0" lang="en-US" sz="2000" b="0" i="0" u="none" strike="noStrike" kern="1200" cap="none" spc="0" normalizeH="0" baseline="0" noProof="0" dirty="0">
                <a:ln>
                  <a:noFill/>
                </a:ln>
                <a:effectLst/>
                <a:uLnTx/>
                <a:uFillTx/>
                <a:latin typeface="Calibri" panose="020F0502020204030204"/>
                <a:ea typeface="+mn-ea"/>
                <a:cs typeface="+mn-cs"/>
              </a:rPr>
              <a:t>the participant and support their choices?</a:t>
            </a:r>
          </a:p>
          <a:p>
            <a:endParaRPr lang="en-US" sz="1300" dirty="0"/>
          </a:p>
        </p:txBody>
      </p:sp>
    </p:spTree>
    <p:extLst>
      <p:ext uri="{BB962C8B-B14F-4D97-AF65-F5344CB8AC3E}">
        <p14:creationId xmlns:p14="http://schemas.microsoft.com/office/powerpoint/2010/main" val="104104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E438-9EE1-68BC-45BB-2E90289BD097}"/>
              </a:ext>
            </a:extLst>
          </p:cNvPr>
          <p:cNvSpPr>
            <a:spLocks noGrp="1"/>
          </p:cNvSpPr>
          <p:nvPr>
            <p:ph type="title"/>
          </p:nvPr>
        </p:nvSpPr>
        <p:spPr>
          <a:xfrm>
            <a:off x="838200" y="1060682"/>
            <a:ext cx="3687041" cy="2368317"/>
          </a:xfrm>
        </p:spPr>
        <p:txBody>
          <a:bodyPr vert="horz" lIns="91440" tIns="45720" rIns="91440" bIns="45720" rtlCol="0" anchor="t">
            <a:normAutofit/>
          </a:bodyPr>
          <a:lstStyle/>
          <a:p>
            <a:pPr algn="ctr"/>
            <a:r>
              <a:rPr lang="en-US" sz="3600" kern="1200" dirty="0">
                <a:solidFill>
                  <a:schemeClr val="tx1"/>
                </a:solidFill>
                <a:latin typeface="+mj-lt"/>
                <a:ea typeface="+mj-ea"/>
                <a:cs typeface="+mj-cs"/>
              </a:rPr>
              <a:t>Emergency Room Visits</a:t>
            </a:r>
          </a:p>
        </p:txBody>
      </p:sp>
      <p:pic>
        <p:nvPicPr>
          <p:cNvPr id="7" name="Content Placeholder 6">
            <a:extLst>
              <a:ext uri="{FF2B5EF4-FFF2-40B4-BE49-F238E27FC236}">
                <a16:creationId xmlns:a16="http://schemas.microsoft.com/office/drawing/2014/main" id="{EBE21BFD-2488-A6C8-4EF8-4D9F8E164B2C}"/>
              </a:ext>
            </a:extLst>
          </p:cNvPr>
          <p:cNvPicPr>
            <a:picLocks noGrp="1" noChangeAspect="1"/>
          </p:cNvPicPr>
          <p:nvPr>
            <p:ph sz="half" idx="1"/>
          </p:nvPr>
        </p:nvPicPr>
        <p:blipFill rotWithShape="1">
          <a:blip r:embed="rId3"/>
          <a:srcRect r="43648"/>
          <a:stretch/>
        </p:blipFill>
        <p:spPr>
          <a:xfrm>
            <a:off x="1077645" y="4057650"/>
            <a:ext cx="2970521" cy="1924050"/>
          </a:xfrm>
          <a:prstGeom prst="rect">
            <a:avLst/>
          </a:prstGeom>
        </p:spPr>
      </p:pic>
      <p:grpSp>
        <p:nvGrpSpPr>
          <p:cNvPr id="27" name="Group 26">
            <a:extLst>
              <a:ext uri="{FF2B5EF4-FFF2-40B4-BE49-F238E27FC236}">
                <a16:creationId xmlns:a16="http://schemas.microsoft.com/office/drawing/2014/main" id="{7D2D829D-2830-5F07-E40B-C351944AB1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8" name="Rectangle 27">
              <a:extLst>
                <a:ext uri="{FF2B5EF4-FFF2-40B4-BE49-F238E27FC236}">
                  <a16:creationId xmlns:a16="http://schemas.microsoft.com/office/drawing/2014/main" id="{521FC5EF-435E-F74E-11C5-A935C7066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CF3CE81-94AA-585B-379D-CB757AFCC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Content Placeholder 5">
            <a:extLst>
              <a:ext uri="{FF2B5EF4-FFF2-40B4-BE49-F238E27FC236}">
                <a16:creationId xmlns:a16="http://schemas.microsoft.com/office/drawing/2014/main" id="{69F9759C-4AFC-9D3B-7EDD-CA07DF47F6CC}"/>
              </a:ext>
            </a:extLst>
          </p:cNvPr>
          <p:cNvGraphicFramePr>
            <a:graphicFrameLocks noGrp="1"/>
          </p:cNvGraphicFramePr>
          <p:nvPr>
            <p:ph sz="half" idx="2"/>
            <p:extLst>
              <p:ext uri="{D42A27DB-BD31-4B8C-83A1-F6EECF244321}">
                <p14:modId xmlns:p14="http://schemas.microsoft.com/office/powerpoint/2010/main" val="2717721282"/>
              </p:ext>
            </p:extLst>
          </p:nvPr>
        </p:nvGraphicFramePr>
        <p:xfrm>
          <a:off x="4229100" y="790575"/>
          <a:ext cx="7639050" cy="519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6366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0781-E2BC-1374-56F0-922D40857A6B}"/>
              </a:ext>
            </a:extLst>
          </p:cNvPr>
          <p:cNvSpPr>
            <a:spLocks noGrp="1"/>
          </p:cNvSpPr>
          <p:nvPr>
            <p:ph type="title"/>
          </p:nvPr>
        </p:nvSpPr>
        <p:spPr>
          <a:xfrm>
            <a:off x="838200" y="365125"/>
            <a:ext cx="10515600" cy="937895"/>
          </a:xfrm>
        </p:spPr>
        <p:txBody>
          <a:bodyPr>
            <a:normAutofit/>
          </a:bodyPr>
          <a:lstStyle/>
          <a:p>
            <a:r>
              <a:rPr lang="en-US" dirty="0"/>
              <a:t>Inability to Access Services</a:t>
            </a:r>
          </a:p>
        </p:txBody>
      </p:sp>
      <p:pic>
        <p:nvPicPr>
          <p:cNvPr id="5" name="Picture 4">
            <a:extLst>
              <a:ext uri="{FF2B5EF4-FFF2-40B4-BE49-F238E27FC236}">
                <a16:creationId xmlns:a16="http://schemas.microsoft.com/office/drawing/2014/main" id="{3C85133E-9283-3721-380A-3B23CAE9F095}"/>
              </a:ext>
            </a:extLst>
          </p:cNvPr>
          <p:cNvPicPr>
            <a:picLocks noChangeAspect="1"/>
          </p:cNvPicPr>
          <p:nvPr/>
        </p:nvPicPr>
        <p:blipFill>
          <a:blip r:embed="rId3"/>
          <a:stretch>
            <a:fillRect/>
          </a:stretch>
        </p:blipFill>
        <p:spPr>
          <a:xfrm>
            <a:off x="537210" y="1163004"/>
            <a:ext cx="4686300" cy="4796430"/>
          </a:xfrm>
          <a:prstGeom prst="rect">
            <a:avLst/>
          </a:prstGeom>
        </p:spPr>
      </p:pic>
      <p:pic>
        <p:nvPicPr>
          <p:cNvPr id="7" name="Picture 6">
            <a:extLst>
              <a:ext uri="{FF2B5EF4-FFF2-40B4-BE49-F238E27FC236}">
                <a16:creationId xmlns:a16="http://schemas.microsoft.com/office/drawing/2014/main" id="{4A6A9E0E-BBD6-7BFD-7E9D-2CA91A2AF2CF}"/>
              </a:ext>
            </a:extLst>
          </p:cNvPr>
          <p:cNvPicPr>
            <a:picLocks noChangeAspect="1"/>
          </p:cNvPicPr>
          <p:nvPr/>
        </p:nvPicPr>
        <p:blipFill>
          <a:blip r:embed="rId4"/>
          <a:stretch>
            <a:fillRect/>
          </a:stretch>
        </p:blipFill>
        <p:spPr>
          <a:xfrm>
            <a:off x="5380722" y="1163004"/>
            <a:ext cx="6468378" cy="4796430"/>
          </a:xfrm>
          <a:prstGeom prst="rect">
            <a:avLst/>
          </a:prstGeom>
        </p:spPr>
      </p:pic>
      <p:sp>
        <p:nvSpPr>
          <p:cNvPr id="8" name="Arrow: Right 7">
            <a:extLst>
              <a:ext uri="{FF2B5EF4-FFF2-40B4-BE49-F238E27FC236}">
                <a16:creationId xmlns:a16="http://schemas.microsoft.com/office/drawing/2014/main" id="{6D04B0A9-DFEA-F288-9970-4921A779305A}"/>
              </a:ext>
            </a:extLst>
          </p:cNvPr>
          <p:cNvSpPr/>
          <p:nvPr/>
        </p:nvSpPr>
        <p:spPr>
          <a:xfrm>
            <a:off x="2983230" y="4674235"/>
            <a:ext cx="831582"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4D0C861-A376-CBE6-1B98-6FA96F1063C4}"/>
              </a:ext>
            </a:extLst>
          </p:cNvPr>
          <p:cNvSpPr/>
          <p:nvPr/>
        </p:nvSpPr>
        <p:spPr>
          <a:xfrm>
            <a:off x="7600950" y="365125"/>
            <a:ext cx="2788920" cy="117729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Inpatient Hospitalization, Nursing Facility, or Out of State</a:t>
            </a:r>
          </a:p>
        </p:txBody>
      </p:sp>
    </p:spTree>
    <p:extLst>
      <p:ext uri="{BB962C8B-B14F-4D97-AF65-F5344CB8AC3E}">
        <p14:creationId xmlns:p14="http://schemas.microsoft.com/office/powerpoint/2010/main" val="3192324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F074-14C3-9B47-0B6B-9E475358AECB}"/>
              </a:ext>
            </a:extLst>
          </p:cNvPr>
          <p:cNvSpPr>
            <a:spLocks noGrp="1"/>
          </p:cNvSpPr>
          <p:nvPr>
            <p:ph type="title"/>
          </p:nvPr>
        </p:nvSpPr>
        <p:spPr>
          <a:xfrm>
            <a:off x="876694" y="741391"/>
            <a:ext cx="3549649" cy="1616203"/>
          </a:xfrm>
        </p:spPr>
        <p:txBody>
          <a:bodyPr anchor="b">
            <a:normAutofit/>
          </a:bodyPr>
          <a:lstStyle/>
          <a:p>
            <a:pPr algn="ctr"/>
            <a:r>
              <a:rPr lang="en-US" sz="4000" dirty="0"/>
              <a:t>Support System</a:t>
            </a:r>
          </a:p>
        </p:txBody>
      </p:sp>
      <p:sp>
        <p:nvSpPr>
          <p:cNvPr id="3" name="Content Placeholder 2">
            <a:extLst>
              <a:ext uri="{FF2B5EF4-FFF2-40B4-BE49-F238E27FC236}">
                <a16:creationId xmlns:a16="http://schemas.microsoft.com/office/drawing/2014/main" id="{4B0E5E44-9AD2-656F-331A-EA5DF267A2A9}"/>
              </a:ext>
            </a:extLst>
          </p:cNvPr>
          <p:cNvSpPr>
            <a:spLocks noGrp="1"/>
          </p:cNvSpPr>
          <p:nvPr>
            <p:ph idx="1"/>
          </p:nvPr>
        </p:nvSpPr>
        <p:spPr>
          <a:xfrm>
            <a:off x="876693" y="2533476"/>
            <a:ext cx="3769198" cy="3447832"/>
          </a:xfrm>
        </p:spPr>
        <p:txBody>
          <a:bodyPr anchor="t">
            <a:normAutofit/>
          </a:bodyPr>
          <a:lstStyle/>
          <a:p>
            <a:r>
              <a:rPr lang="en-US" sz="2400" dirty="0"/>
              <a:t>Is it positive or negative?</a:t>
            </a:r>
          </a:p>
          <a:p>
            <a:r>
              <a:rPr lang="en-US" sz="2400" dirty="0"/>
              <a:t>Do they tolerate unacceptable behaviors because they feel they have no choice?   </a:t>
            </a:r>
            <a:endParaRPr lang="en-US" sz="2000" dirty="0"/>
          </a:p>
        </p:txBody>
      </p:sp>
      <p:grpSp>
        <p:nvGrpSpPr>
          <p:cNvPr id="9" name="Group 8">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 name="Rectangle 9">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3D rendering of shapes in different colors and are stacked">
            <a:extLst>
              <a:ext uri="{FF2B5EF4-FFF2-40B4-BE49-F238E27FC236}">
                <a16:creationId xmlns:a16="http://schemas.microsoft.com/office/drawing/2014/main" id="{FA8B1E03-7F0D-2CB9-FD26-61E42DBED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692" y="1071604"/>
            <a:ext cx="5795319" cy="4217087"/>
          </a:xfrm>
          <a:prstGeom prst="rect">
            <a:avLst/>
          </a:prstGeom>
        </p:spPr>
      </p:pic>
    </p:spTree>
    <p:extLst>
      <p:ext uri="{BB962C8B-B14F-4D97-AF65-F5344CB8AC3E}">
        <p14:creationId xmlns:p14="http://schemas.microsoft.com/office/powerpoint/2010/main" val="109786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596EAE-4D7C-7B50-1D47-7F464A69F8B5}"/>
              </a:ext>
            </a:extLst>
          </p:cNvPr>
          <p:cNvSpPr>
            <a:spLocks noGrp="1"/>
          </p:cNvSpPr>
          <p:nvPr>
            <p:ph type="title"/>
          </p:nvPr>
        </p:nvSpPr>
        <p:spPr>
          <a:xfrm>
            <a:off x="308472" y="506776"/>
            <a:ext cx="3806328" cy="3032837"/>
          </a:xfrm>
        </p:spPr>
        <p:txBody>
          <a:bodyPr anchor="t">
            <a:normAutofit/>
          </a:bodyPr>
          <a:lstStyle/>
          <a:p>
            <a:r>
              <a:rPr lang="en-US" b="1" dirty="0">
                <a:solidFill>
                  <a:schemeClr val="bg1"/>
                </a:solidFill>
              </a:rPr>
              <a:t>Benefits of Preventative Efforts</a:t>
            </a:r>
          </a:p>
        </p:txBody>
      </p:sp>
      <p:sp>
        <p:nvSpPr>
          <p:cNvPr id="6" name="Content Placeholder 6">
            <a:extLst>
              <a:ext uri="{FF2B5EF4-FFF2-40B4-BE49-F238E27FC236}">
                <a16:creationId xmlns:a16="http://schemas.microsoft.com/office/drawing/2014/main" id="{E0F10336-AA53-FE89-1CA8-BCF530A16930}"/>
              </a:ext>
            </a:extLst>
          </p:cNvPr>
          <p:cNvSpPr>
            <a:spLocks noGrp="1"/>
          </p:cNvSpPr>
          <p:nvPr>
            <p:ph sz="half" idx="1"/>
          </p:nvPr>
        </p:nvSpPr>
        <p:spPr>
          <a:xfrm>
            <a:off x="8478641" y="876113"/>
            <a:ext cx="2926080" cy="5105773"/>
          </a:xfrm>
        </p:spPr>
        <p:txBody>
          <a:bodyPr>
            <a:normAutofit/>
          </a:bodyPr>
          <a:lstStyle/>
          <a:p>
            <a:r>
              <a:rPr lang="en-US" sz="1900" dirty="0"/>
              <a:t>AGENCY</a:t>
            </a:r>
          </a:p>
          <a:p>
            <a:pPr marL="0" indent="0">
              <a:buNone/>
            </a:pPr>
            <a:endParaRPr lang="en-US" sz="1900" dirty="0"/>
          </a:p>
          <a:p>
            <a:pPr lvl="1"/>
            <a:r>
              <a:rPr lang="en-US" sz="1900" dirty="0"/>
              <a:t>More time to serve participants</a:t>
            </a:r>
          </a:p>
          <a:p>
            <a:pPr lvl="1"/>
            <a:r>
              <a:rPr lang="en-US" sz="1900" dirty="0"/>
              <a:t>Better outcomes for everyone</a:t>
            </a:r>
          </a:p>
          <a:p>
            <a:pPr lvl="1"/>
            <a:r>
              <a:rPr lang="en-US" sz="1900" dirty="0"/>
              <a:t>Able to serve participants longer in the community</a:t>
            </a:r>
          </a:p>
          <a:p>
            <a:pPr lvl="1"/>
            <a:r>
              <a:rPr lang="en-US" sz="1900" dirty="0"/>
              <a:t>Less costly interventions – ex. trips to emergency room</a:t>
            </a:r>
          </a:p>
          <a:p>
            <a:pPr lvl="1"/>
            <a:r>
              <a:rPr lang="en-US" sz="1900" dirty="0"/>
              <a:t>Less time completing incidents</a:t>
            </a:r>
          </a:p>
          <a:p>
            <a:pPr lvl="1"/>
            <a:endParaRPr lang="en-US" sz="1900" dirty="0"/>
          </a:p>
        </p:txBody>
      </p:sp>
      <p:sp>
        <p:nvSpPr>
          <p:cNvPr id="5" name="Content Placeholder 5">
            <a:extLst>
              <a:ext uri="{FF2B5EF4-FFF2-40B4-BE49-F238E27FC236}">
                <a16:creationId xmlns:a16="http://schemas.microsoft.com/office/drawing/2014/main" id="{47F71FA5-6203-F212-EA9A-7389F9A65A3E}"/>
              </a:ext>
            </a:extLst>
          </p:cNvPr>
          <p:cNvSpPr>
            <a:spLocks noGrp="1"/>
          </p:cNvSpPr>
          <p:nvPr>
            <p:ph sz="half" idx="2"/>
          </p:nvPr>
        </p:nvSpPr>
        <p:spPr>
          <a:xfrm>
            <a:off x="4901186" y="804672"/>
            <a:ext cx="2926080" cy="5105773"/>
          </a:xfrm>
        </p:spPr>
        <p:txBody>
          <a:bodyPr>
            <a:normAutofit/>
          </a:bodyPr>
          <a:lstStyle/>
          <a:p>
            <a:r>
              <a:rPr lang="en-US" sz="1900" dirty="0"/>
              <a:t>PARTICIPANT</a:t>
            </a:r>
          </a:p>
          <a:p>
            <a:pPr marL="0" indent="0">
              <a:buNone/>
            </a:pPr>
            <a:endParaRPr lang="en-US" sz="1900" dirty="0"/>
          </a:p>
          <a:p>
            <a:pPr lvl="1"/>
            <a:r>
              <a:rPr lang="en-US" sz="1900" dirty="0"/>
              <a:t>Healthier</a:t>
            </a:r>
          </a:p>
          <a:p>
            <a:pPr lvl="1"/>
            <a:r>
              <a:rPr lang="en-US" sz="1900" dirty="0"/>
              <a:t>Safer</a:t>
            </a:r>
          </a:p>
          <a:p>
            <a:pPr lvl="1"/>
            <a:r>
              <a:rPr lang="en-US" sz="1900" dirty="0"/>
              <a:t>Improved quality of life</a:t>
            </a:r>
          </a:p>
          <a:p>
            <a:pPr lvl="1"/>
            <a:r>
              <a:rPr lang="en-US" sz="1900" dirty="0"/>
              <a:t>Able to stay in the community longer</a:t>
            </a:r>
          </a:p>
          <a:p>
            <a:pPr lvl="1"/>
            <a:r>
              <a:rPr lang="en-US" sz="1900" dirty="0"/>
              <a:t>More prepared on what action to take to prevent similar incidents</a:t>
            </a:r>
          </a:p>
          <a:p>
            <a:pPr lvl="1"/>
            <a:r>
              <a:rPr lang="en-US" sz="1900" dirty="0"/>
              <a:t>More educated on the critical incident process, especially abuse, neglect and exploitation</a:t>
            </a:r>
          </a:p>
        </p:txBody>
      </p:sp>
    </p:spTree>
    <p:extLst>
      <p:ext uri="{BB962C8B-B14F-4D97-AF65-F5344CB8AC3E}">
        <p14:creationId xmlns:p14="http://schemas.microsoft.com/office/powerpoint/2010/main" val="4226945292"/>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E723-04AB-8459-4DDD-D097C74D452E}"/>
              </a:ext>
            </a:extLst>
          </p:cNvPr>
          <p:cNvSpPr>
            <a:spLocks noGrp="1"/>
          </p:cNvSpPr>
          <p:nvPr>
            <p:ph type="title"/>
          </p:nvPr>
        </p:nvSpPr>
        <p:spPr/>
        <p:txBody>
          <a:bodyPr/>
          <a:lstStyle/>
          <a:p>
            <a:r>
              <a:rPr lang="en-US" dirty="0"/>
              <a:t>Where do we go from here?</a:t>
            </a:r>
          </a:p>
        </p:txBody>
      </p:sp>
      <p:graphicFrame>
        <p:nvGraphicFramePr>
          <p:cNvPr id="4" name="Content Placeholder 2">
            <a:extLst>
              <a:ext uri="{FF2B5EF4-FFF2-40B4-BE49-F238E27FC236}">
                <a16:creationId xmlns:a16="http://schemas.microsoft.com/office/drawing/2014/main" id="{3A561086-6A6C-1406-D5CD-EE5A2764831F}"/>
              </a:ext>
            </a:extLst>
          </p:cNvPr>
          <p:cNvGraphicFramePr>
            <a:graphicFrameLocks noGrp="1"/>
          </p:cNvGraphicFramePr>
          <p:nvPr>
            <p:ph idx="1"/>
            <p:extLst>
              <p:ext uri="{D42A27DB-BD31-4B8C-83A1-F6EECF244321}">
                <p14:modId xmlns:p14="http://schemas.microsoft.com/office/powerpoint/2010/main" val="3571611002"/>
              </p:ext>
            </p:extLst>
          </p:nvPr>
        </p:nvGraphicFramePr>
        <p:xfrm>
          <a:off x="766618" y="1690688"/>
          <a:ext cx="10587182" cy="4276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277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5815-93EA-5DF7-525B-93C86BABDF11}"/>
              </a:ext>
            </a:extLst>
          </p:cNvPr>
          <p:cNvSpPr>
            <a:spLocks noGrp="1"/>
          </p:cNvSpPr>
          <p:nvPr>
            <p:ph type="title"/>
          </p:nvPr>
        </p:nvSpPr>
        <p:spPr>
          <a:xfrm>
            <a:off x="165904" y="571500"/>
            <a:ext cx="5558621" cy="1084019"/>
          </a:xfrm>
        </p:spPr>
        <p:txBody>
          <a:bodyPr>
            <a:normAutofit fontScale="90000"/>
          </a:bodyPr>
          <a:lstStyle/>
          <a:p>
            <a:r>
              <a:rPr lang="en-US" sz="4800" dirty="0"/>
              <a:t>Reports</a:t>
            </a:r>
            <a:r>
              <a:rPr lang="en-US" dirty="0"/>
              <a:t> in Medicaid Waiver Management Application (MWMA) </a:t>
            </a:r>
          </a:p>
        </p:txBody>
      </p:sp>
      <p:sp>
        <p:nvSpPr>
          <p:cNvPr id="11" name="Content Placeholder 10">
            <a:extLst>
              <a:ext uri="{FF2B5EF4-FFF2-40B4-BE49-F238E27FC236}">
                <a16:creationId xmlns:a16="http://schemas.microsoft.com/office/drawing/2014/main" id="{5113435C-8439-DFFA-27B4-9DA80E2FC3E7}"/>
              </a:ext>
            </a:extLst>
          </p:cNvPr>
          <p:cNvSpPr>
            <a:spLocks noGrp="1"/>
          </p:cNvSpPr>
          <p:nvPr>
            <p:ph idx="1"/>
          </p:nvPr>
        </p:nvSpPr>
        <p:spPr>
          <a:xfrm>
            <a:off x="165904" y="2266949"/>
            <a:ext cx="5760334" cy="3910013"/>
          </a:xfrm>
        </p:spPr>
        <p:txBody>
          <a:bodyPr>
            <a:normAutofit fontScale="85000" lnSpcReduction="20000"/>
          </a:bodyPr>
          <a:lstStyle/>
          <a:p>
            <a:r>
              <a:rPr lang="en-US" dirty="0"/>
              <a:t>Export Incidents </a:t>
            </a:r>
          </a:p>
          <a:p>
            <a:pPr lvl="1"/>
            <a:r>
              <a:rPr lang="en-US" dirty="0"/>
              <a:t>Monthly </a:t>
            </a:r>
          </a:p>
          <a:p>
            <a:pPr lvl="1"/>
            <a:r>
              <a:rPr lang="en-US" dirty="0"/>
              <a:t>Quarterly</a:t>
            </a:r>
          </a:p>
          <a:p>
            <a:pPr lvl="1"/>
            <a:r>
              <a:rPr lang="en-US" dirty="0"/>
              <a:t>Annually</a:t>
            </a:r>
          </a:p>
          <a:p>
            <a:pPr marL="457200" lvl="1" indent="0">
              <a:buNone/>
            </a:pPr>
            <a:endParaRPr lang="en-US" dirty="0"/>
          </a:p>
          <a:p>
            <a:pPr marL="457200" lvl="1" indent="0">
              <a:buNone/>
            </a:pPr>
            <a:r>
              <a:rPr lang="en-US" dirty="0"/>
              <a:t>Providers can select based on the category and/or subcategory.  A specific waiver program can also be selected. </a:t>
            </a:r>
          </a:p>
          <a:p>
            <a:pPr marL="457200" lvl="1" indent="0">
              <a:buNone/>
            </a:pPr>
            <a:endParaRPr lang="en-US" dirty="0"/>
          </a:p>
          <a:p>
            <a:pPr marL="457200" lvl="1" indent="0">
              <a:buNone/>
            </a:pPr>
            <a:r>
              <a:rPr lang="en-US" b="1" dirty="0"/>
              <a:t>Analyze the Data</a:t>
            </a:r>
          </a:p>
          <a:p>
            <a:pPr lvl="1"/>
            <a:r>
              <a:rPr lang="en-US" dirty="0"/>
              <a:t>Trends</a:t>
            </a:r>
          </a:p>
          <a:p>
            <a:pPr lvl="1"/>
            <a:r>
              <a:rPr lang="en-US" dirty="0"/>
              <a:t>Root Cause</a:t>
            </a:r>
          </a:p>
          <a:p>
            <a:pPr lvl="1"/>
            <a:r>
              <a:rPr lang="en-US" dirty="0"/>
              <a:t>Educational Needs </a:t>
            </a:r>
          </a:p>
          <a:p>
            <a:pPr lvl="1"/>
            <a:r>
              <a:rPr lang="en-US" dirty="0"/>
              <a:t>Opportunities for growth</a:t>
            </a:r>
          </a:p>
          <a:p>
            <a:pPr marL="457200" lvl="1" indent="0">
              <a:buNone/>
            </a:pPr>
            <a:endParaRPr lang="en-US" dirty="0"/>
          </a:p>
          <a:p>
            <a:pPr lvl="1"/>
            <a:endParaRPr lang="en-US" dirty="0"/>
          </a:p>
        </p:txBody>
      </p:sp>
      <p:pic>
        <p:nvPicPr>
          <p:cNvPr id="17" name="Picture 16">
            <a:extLst>
              <a:ext uri="{FF2B5EF4-FFF2-40B4-BE49-F238E27FC236}">
                <a16:creationId xmlns:a16="http://schemas.microsoft.com/office/drawing/2014/main" id="{4AF88205-310E-61C5-4388-42DC683A1A08}"/>
              </a:ext>
            </a:extLst>
          </p:cNvPr>
          <p:cNvPicPr>
            <a:picLocks noChangeAspect="1"/>
          </p:cNvPicPr>
          <p:nvPr/>
        </p:nvPicPr>
        <p:blipFill>
          <a:blip r:embed="rId3"/>
          <a:stretch>
            <a:fillRect/>
          </a:stretch>
        </p:blipFill>
        <p:spPr>
          <a:xfrm>
            <a:off x="5840730" y="462987"/>
            <a:ext cx="6185366" cy="5393803"/>
          </a:xfrm>
          <a:prstGeom prst="rect">
            <a:avLst/>
          </a:prstGeom>
        </p:spPr>
      </p:pic>
    </p:spTree>
    <p:extLst>
      <p:ext uri="{BB962C8B-B14F-4D97-AF65-F5344CB8AC3E}">
        <p14:creationId xmlns:p14="http://schemas.microsoft.com/office/powerpoint/2010/main" val="4254798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8B28D7B-A647-3AB4-99A7-71FF62FE3A07}"/>
              </a:ext>
            </a:extLst>
          </p:cNvPr>
          <p:cNvPicPr>
            <a:picLocks noGrp="1" noChangeAspect="1"/>
          </p:cNvPicPr>
          <p:nvPr>
            <p:ph idx="1"/>
          </p:nvPr>
        </p:nvPicPr>
        <p:blipFill>
          <a:blip r:embed="rId3"/>
          <a:stretch>
            <a:fillRect/>
          </a:stretch>
        </p:blipFill>
        <p:spPr>
          <a:xfrm>
            <a:off x="175847" y="354740"/>
            <a:ext cx="6564922" cy="5591907"/>
          </a:xfrm>
        </p:spPr>
      </p:pic>
      <p:sp>
        <p:nvSpPr>
          <p:cNvPr id="13" name="TextBox 12">
            <a:extLst>
              <a:ext uri="{FF2B5EF4-FFF2-40B4-BE49-F238E27FC236}">
                <a16:creationId xmlns:a16="http://schemas.microsoft.com/office/drawing/2014/main" id="{087CD94F-9EA3-02E0-E3D5-A48306FC387D}"/>
              </a:ext>
            </a:extLst>
          </p:cNvPr>
          <p:cNvSpPr txBox="1"/>
          <p:nvPr/>
        </p:nvSpPr>
        <p:spPr>
          <a:xfrm>
            <a:off x="6412522" y="492368"/>
            <a:ext cx="5603626" cy="3477875"/>
          </a:xfrm>
          <a:prstGeom prst="rect">
            <a:avLst/>
          </a:prstGeom>
          <a:noFill/>
        </p:spPr>
        <p:txBody>
          <a:bodyPr wrap="square" rtlCol="0">
            <a:spAutoFit/>
          </a:bodyPr>
          <a:lstStyle/>
          <a:p>
            <a:r>
              <a:rPr lang="en-US" sz="2200" dirty="0"/>
              <a:t>This example is not filtered by provider.  You can add the reporting provider before exporting the report or you can filter the report after it generates.  </a:t>
            </a:r>
          </a:p>
          <a:p>
            <a:endParaRPr lang="en-US" sz="2200" dirty="0"/>
          </a:p>
          <a:p>
            <a:r>
              <a:rPr lang="en-US" sz="2200" dirty="0"/>
              <a:t>If the Direct Service Provider submitted the incident and the Case Management agency was not the reporting provider, the incident will not generate on the Case Management Agency report if you add the reporting provider.  </a:t>
            </a:r>
          </a:p>
        </p:txBody>
      </p:sp>
      <p:cxnSp>
        <p:nvCxnSpPr>
          <p:cNvPr id="15" name="Straight Connector 14">
            <a:extLst>
              <a:ext uri="{FF2B5EF4-FFF2-40B4-BE49-F238E27FC236}">
                <a16:creationId xmlns:a16="http://schemas.microsoft.com/office/drawing/2014/main" id="{F9FC7DE5-366E-7F2C-F0A3-97D4B856FC82}"/>
              </a:ext>
            </a:extLst>
          </p:cNvPr>
          <p:cNvCxnSpPr>
            <a:cxnSpLocks/>
          </p:cNvCxnSpPr>
          <p:nvPr/>
        </p:nvCxnSpPr>
        <p:spPr>
          <a:xfrm flipH="1">
            <a:off x="3446585" y="750277"/>
            <a:ext cx="29542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AC6F15-BBD8-BB04-FB9C-509A9263F748}"/>
              </a:ext>
            </a:extLst>
          </p:cNvPr>
          <p:cNvCxnSpPr/>
          <p:nvPr/>
        </p:nvCxnSpPr>
        <p:spPr>
          <a:xfrm>
            <a:off x="3434862" y="726687"/>
            <a:ext cx="0" cy="15827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6BDC576-AF0E-6C89-6801-B712F07008EF}"/>
              </a:ext>
            </a:extLst>
          </p:cNvPr>
          <p:cNvCxnSpPr/>
          <p:nvPr/>
        </p:nvCxnSpPr>
        <p:spPr>
          <a:xfrm flipH="1">
            <a:off x="2567354" y="2309446"/>
            <a:ext cx="8792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03D7272-B247-83F5-9676-54B58AEBC910}"/>
              </a:ext>
            </a:extLst>
          </p:cNvPr>
          <p:cNvPicPr>
            <a:picLocks noChangeAspect="1"/>
          </p:cNvPicPr>
          <p:nvPr/>
        </p:nvPicPr>
        <p:blipFill>
          <a:blip r:embed="rId4"/>
          <a:stretch>
            <a:fillRect/>
          </a:stretch>
        </p:blipFill>
        <p:spPr>
          <a:xfrm>
            <a:off x="7647472" y="3970243"/>
            <a:ext cx="3461972" cy="2007455"/>
          </a:xfrm>
          <a:prstGeom prst="rect">
            <a:avLst/>
          </a:prstGeom>
        </p:spPr>
      </p:pic>
    </p:spTree>
    <p:extLst>
      <p:ext uri="{BB962C8B-B14F-4D97-AF65-F5344CB8AC3E}">
        <p14:creationId xmlns:p14="http://schemas.microsoft.com/office/powerpoint/2010/main" val="3229453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0E5D-8467-5331-D637-8CBBB26A40A7}"/>
              </a:ext>
            </a:extLst>
          </p:cNvPr>
          <p:cNvSpPr>
            <a:spLocks noGrp="1"/>
          </p:cNvSpPr>
          <p:nvPr>
            <p:ph type="title"/>
          </p:nvPr>
        </p:nvSpPr>
        <p:spPr/>
        <p:txBody>
          <a:bodyPr/>
          <a:lstStyle/>
          <a:p>
            <a:r>
              <a:rPr lang="en-US" sz="4400" dirty="0"/>
              <a:t>EVALUATION</a:t>
            </a:r>
            <a:endParaRPr lang="en-US" dirty="0"/>
          </a:p>
        </p:txBody>
      </p:sp>
      <p:graphicFrame>
        <p:nvGraphicFramePr>
          <p:cNvPr id="4" name="Diagram 3">
            <a:extLst>
              <a:ext uri="{FF2B5EF4-FFF2-40B4-BE49-F238E27FC236}">
                <a16:creationId xmlns:a16="http://schemas.microsoft.com/office/drawing/2014/main" id="{15C41CE7-34B3-D5D8-83D0-3C610E65F1D1}"/>
              </a:ext>
            </a:extLst>
          </p:cNvPr>
          <p:cNvGraphicFramePr/>
          <p:nvPr>
            <p:extLst>
              <p:ext uri="{D42A27DB-BD31-4B8C-83A1-F6EECF244321}">
                <p14:modId xmlns:p14="http://schemas.microsoft.com/office/powerpoint/2010/main" val="2236105784"/>
              </p:ext>
            </p:extLst>
          </p:nvPr>
        </p:nvGraphicFramePr>
        <p:xfrm>
          <a:off x="3796723" y="-60061"/>
          <a:ext cx="8128000" cy="217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3">
            <a:extLst>
              <a:ext uri="{FF2B5EF4-FFF2-40B4-BE49-F238E27FC236}">
                <a16:creationId xmlns:a16="http://schemas.microsoft.com/office/drawing/2014/main" id="{B763DFF3-2250-CB84-3612-5EA48CF4B5DF}"/>
              </a:ext>
            </a:extLst>
          </p:cNvPr>
          <p:cNvSpPr>
            <a:spLocks noGrp="1"/>
          </p:cNvSpPr>
          <p:nvPr>
            <p:ph idx="1"/>
          </p:nvPr>
        </p:nvSpPr>
        <p:spPr>
          <a:xfrm>
            <a:off x="838200" y="2115872"/>
            <a:ext cx="10515600" cy="3751528"/>
          </a:xfrm>
        </p:spPr>
        <p:txBody>
          <a:bodyPr>
            <a:normAutofit/>
          </a:bodyPr>
          <a:lstStyle/>
          <a:p>
            <a:pPr marL="0" indent="0">
              <a:buNone/>
            </a:pPr>
            <a:r>
              <a:rPr lang="en-US" b="1" dirty="0"/>
              <a:t>Provider Input </a:t>
            </a:r>
          </a:p>
          <a:p>
            <a:r>
              <a:rPr lang="en-US" dirty="0"/>
              <a:t>What do you think works well, what are our opportunities for growth?</a:t>
            </a:r>
          </a:p>
          <a:p>
            <a:r>
              <a:rPr lang="en-US" dirty="0"/>
              <a:t>What do you think you can do with Critical Incident information within your agency?</a:t>
            </a:r>
          </a:p>
          <a:p>
            <a:r>
              <a:rPr lang="en-US" dirty="0"/>
              <a:t>How can your agency implement a quality improvement process?</a:t>
            </a:r>
          </a:p>
          <a:p>
            <a:r>
              <a:rPr lang="en-US" dirty="0"/>
              <a:t>Provide suggestions to the Department for Aging and Independent Living for improvements, we want your feedback.</a:t>
            </a:r>
          </a:p>
          <a:p>
            <a:endParaRPr lang="en-US" dirty="0"/>
          </a:p>
        </p:txBody>
      </p:sp>
    </p:spTree>
    <p:extLst>
      <p:ext uri="{BB962C8B-B14F-4D97-AF65-F5344CB8AC3E}">
        <p14:creationId xmlns:p14="http://schemas.microsoft.com/office/powerpoint/2010/main" val="98438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6E2819-1B0A-7549-FCAB-E37B3F126255}"/>
              </a:ext>
            </a:extLst>
          </p:cNvPr>
          <p:cNvSpPr>
            <a:spLocks noGrp="1"/>
          </p:cNvSpPr>
          <p:nvPr>
            <p:ph idx="1"/>
          </p:nvPr>
        </p:nvSpPr>
        <p:spPr>
          <a:xfrm>
            <a:off x="485775" y="1304927"/>
            <a:ext cx="5610225" cy="3130331"/>
          </a:xfrm>
        </p:spPr>
        <p:txBody>
          <a:bodyPr>
            <a:normAutofit fontScale="92500" lnSpcReduction="10000"/>
          </a:bodyPr>
          <a:lstStyle/>
          <a:p>
            <a:pPr marL="0" indent="0" algn="ctr">
              <a:buNone/>
            </a:pPr>
            <a:r>
              <a:rPr lang="en-US" sz="6000" b="1" dirty="0">
                <a:ln w="12700">
                  <a:solidFill>
                    <a:schemeClr val="accent1"/>
                  </a:solidFill>
                  <a:prstDash val="solid"/>
                </a:ln>
                <a:effectLst>
                  <a:outerShdw dist="38100" dir="2640000" algn="bl" rotWithShape="0">
                    <a:schemeClr val="accent1"/>
                  </a:outerShdw>
                </a:effectLst>
              </a:rPr>
              <a:t>Partner with us to improve the critical incident reporting process</a:t>
            </a:r>
          </a:p>
          <a:p>
            <a:pPr marL="0" indent="0">
              <a:buNone/>
            </a:pPr>
            <a:endParaRPr lang="en-US" sz="2000" dirty="0"/>
          </a:p>
        </p:txBody>
      </p:sp>
      <p:pic>
        <p:nvPicPr>
          <p:cNvPr id="5" name="Graphic 4" descr="Handshake outline">
            <a:extLst>
              <a:ext uri="{FF2B5EF4-FFF2-40B4-BE49-F238E27FC236}">
                <a16:creationId xmlns:a16="http://schemas.microsoft.com/office/drawing/2014/main" id="{ED3BC9F7-3826-6B32-E5D0-FF72205379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5400" y="1304927"/>
            <a:ext cx="3715926" cy="3130333"/>
          </a:xfrm>
          <a:prstGeom prst="rect">
            <a:avLst/>
          </a:prstGeom>
        </p:spPr>
      </p:pic>
      <p:sp>
        <p:nvSpPr>
          <p:cNvPr id="2" name="TextBox 1">
            <a:extLst>
              <a:ext uri="{FF2B5EF4-FFF2-40B4-BE49-F238E27FC236}">
                <a16:creationId xmlns:a16="http://schemas.microsoft.com/office/drawing/2014/main" id="{A8984A02-B3E5-08EF-5CEF-33AD18E195CE}"/>
              </a:ext>
            </a:extLst>
          </p:cNvPr>
          <p:cNvSpPr txBox="1"/>
          <p:nvPr/>
        </p:nvSpPr>
        <p:spPr>
          <a:xfrm>
            <a:off x="728663" y="5036400"/>
            <a:ext cx="10929937" cy="830997"/>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The Department for Aging and Independent Living is available to provide technical assistance at any time.  Please do not hesitate to reach out.  </a:t>
            </a:r>
          </a:p>
        </p:txBody>
      </p:sp>
    </p:spTree>
    <p:extLst>
      <p:ext uri="{BB962C8B-B14F-4D97-AF65-F5344CB8AC3E}">
        <p14:creationId xmlns:p14="http://schemas.microsoft.com/office/powerpoint/2010/main" val="212848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dirty="0"/>
            </a:p>
          </p:txBody>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dirty="0"/>
            </a:p>
          </p:txBody>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dirty="0"/>
            </a:p>
          </p:txBody>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91D1085-A3A2-0BF6-2C2E-41A6C7A7E0AC}"/>
              </a:ext>
            </a:extLst>
          </p:cNvPr>
          <p:cNvSpPr>
            <a:spLocks noGrp="1"/>
          </p:cNvSpPr>
          <p:nvPr>
            <p:ph type="title"/>
          </p:nvPr>
        </p:nvSpPr>
        <p:spPr>
          <a:xfrm>
            <a:off x="628649" y="2776538"/>
            <a:ext cx="9958389" cy="1381188"/>
          </a:xfrm>
        </p:spPr>
        <p:txBody>
          <a:bodyPr vert="horz" lIns="91440" tIns="45720" rIns="91440" bIns="45720" rtlCol="0" anchor="ctr">
            <a:normAutofit/>
          </a:bodyPr>
          <a:lstStyle/>
          <a:p>
            <a:pPr algn="ctr"/>
            <a:r>
              <a:rPr lang="en-US" sz="3100" b="1" u="sng" kern="1200" dirty="0">
                <a:solidFill>
                  <a:srgbClr val="FF0000"/>
                </a:solidFill>
                <a:latin typeface="+mj-lt"/>
                <a:ea typeface="+mj-ea"/>
                <a:cs typeface="+mj-cs"/>
              </a:rPr>
              <a:t>ALL</a:t>
            </a:r>
            <a:r>
              <a:rPr lang="en-US" sz="3100" b="1" kern="1200" dirty="0">
                <a:solidFill>
                  <a:schemeClr val="bg2"/>
                </a:solidFill>
                <a:latin typeface="+mj-lt"/>
                <a:ea typeface="+mj-ea"/>
                <a:cs typeface="+mj-cs"/>
              </a:rPr>
              <a:t> participant deaths are classified as </a:t>
            </a:r>
            <a:r>
              <a:rPr lang="en-US" sz="3100" b="1" u="sng" kern="1200" dirty="0">
                <a:solidFill>
                  <a:srgbClr val="FF0000"/>
                </a:solidFill>
                <a:latin typeface="+mj-lt"/>
                <a:ea typeface="+mj-ea"/>
                <a:cs typeface="+mj-cs"/>
              </a:rPr>
              <a:t>CRITICAL</a:t>
            </a:r>
            <a:r>
              <a:rPr lang="en-US" sz="3100" b="1" kern="1200" dirty="0">
                <a:solidFill>
                  <a:schemeClr val="bg2"/>
                </a:solidFill>
                <a:latin typeface="+mj-lt"/>
                <a:ea typeface="+mj-ea"/>
                <a:cs typeface="+mj-cs"/>
              </a:rPr>
              <a:t> in nature and require a Risk Mitigation and Investigation Report (RMIR)</a:t>
            </a:r>
          </a:p>
        </p:txBody>
      </p:sp>
    </p:spTree>
    <p:extLst>
      <p:ext uri="{BB962C8B-B14F-4D97-AF65-F5344CB8AC3E}">
        <p14:creationId xmlns:p14="http://schemas.microsoft.com/office/powerpoint/2010/main" val="126430371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87F3-2A6B-6B03-B5E3-22ADAF107A09}"/>
              </a:ext>
            </a:extLst>
          </p:cNvPr>
          <p:cNvSpPr>
            <a:spLocks noGrp="1"/>
          </p:cNvSpPr>
          <p:nvPr>
            <p:ph type="title"/>
          </p:nvPr>
        </p:nvSpPr>
        <p:spPr>
          <a:xfrm>
            <a:off x="247135" y="365125"/>
            <a:ext cx="11106665" cy="1325563"/>
          </a:xfrm>
        </p:spPr>
        <p:txBody>
          <a:bodyPr/>
          <a:lstStyle/>
          <a:p>
            <a:r>
              <a:rPr lang="en-US" dirty="0"/>
              <a:t>RESOURCES</a:t>
            </a:r>
          </a:p>
        </p:txBody>
      </p:sp>
      <p:sp>
        <p:nvSpPr>
          <p:cNvPr id="5" name="Content Placeholder 4">
            <a:extLst>
              <a:ext uri="{FF2B5EF4-FFF2-40B4-BE49-F238E27FC236}">
                <a16:creationId xmlns:a16="http://schemas.microsoft.com/office/drawing/2014/main" id="{E26EDC2C-CB1E-0509-F30D-C2DE052DB695}"/>
              </a:ext>
            </a:extLst>
          </p:cNvPr>
          <p:cNvSpPr>
            <a:spLocks noGrp="1"/>
          </p:cNvSpPr>
          <p:nvPr>
            <p:ph idx="1"/>
          </p:nvPr>
        </p:nvSpPr>
        <p:spPr>
          <a:xfrm>
            <a:off x="247135" y="1507524"/>
            <a:ext cx="11800703" cy="4547287"/>
          </a:xfrm>
        </p:spPr>
        <p:txBody>
          <a:bodyPr>
            <a:normAutofit lnSpcReduction="10000"/>
          </a:bodyPr>
          <a:lstStyle/>
          <a:p>
            <a:r>
              <a:rPr lang="en-US" sz="2000" b="1" dirty="0">
                <a:hlinkClick r:id="rId3"/>
              </a:rPr>
              <a:t>Home- and Community-Based Services Waiver Programs - Cabinet for Health and Family Services</a:t>
            </a:r>
            <a:endParaRPr lang="en-US" sz="2000" b="1" dirty="0"/>
          </a:p>
          <a:p>
            <a:r>
              <a:rPr lang="en-US" sz="2000" b="1" dirty="0">
                <a:hlinkClick r:id="rId4"/>
              </a:rPr>
              <a:t>Department for Aging and Independent Living - Cabinet for Health and Family Services</a:t>
            </a:r>
            <a:endParaRPr lang="en-US" sz="2000" b="1" dirty="0">
              <a:latin typeface="Calibri" panose="020F0502020204030204" pitchFamily="34" charset="0"/>
              <a:ea typeface="Calibri" panose="020F0502020204030204" pitchFamily="34" charset="0"/>
            </a:endParaRPr>
          </a:p>
          <a:p>
            <a:r>
              <a:rPr lang="en-US" sz="2000" b="1" u="sng" dirty="0">
                <a:solidFill>
                  <a:srgbClr val="0070C0"/>
                </a:solidFill>
                <a:latin typeface="Calibri" panose="020F0502020204030204" pitchFamily="34" charset="0"/>
                <a:ea typeface="Calibri" panose="020F0502020204030204" pitchFamily="34" charset="0"/>
                <a:hlinkClick r:id="rId5"/>
              </a:rPr>
              <a:t>https://www.chfs.ky.gov/agencies/dms/dca/Documents/irinstructionalguide.pdf</a:t>
            </a:r>
          </a:p>
          <a:p>
            <a:r>
              <a:rPr lang="en-US" sz="2000" b="1" u="sng" dirty="0">
                <a:solidFill>
                  <a:srgbClr val="0070C0"/>
                </a:solidFill>
                <a:latin typeface="Calibri" panose="020F0502020204030204" pitchFamily="34" charset="0"/>
                <a:ea typeface="Calibri" panose="020F0502020204030204" pitchFamily="34" charset="0"/>
                <a:hlinkClick r:id="rId5"/>
              </a:rPr>
              <a:t>https://prd.webapps.chfs.ky.gov/reportabuse/OutofHours.aspx</a:t>
            </a:r>
          </a:p>
          <a:p>
            <a:r>
              <a:rPr lang="en-US" sz="2000" b="1" dirty="0">
                <a:hlinkClick r:id="rId6"/>
              </a:rPr>
              <a:t>https://KYESTEAM.ky.gov</a:t>
            </a:r>
            <a:endParaRPr lang="en-US" sz="2000" b="1" dirty="0"/>
          </a:p>
          <a:p>
            <a:r>
              <a:rPr lang="en-US" sz="2000" b="1" u="sng" dirty="0">
                <a:solidFill>
                  <a:srgbClr val="0070C0"/>
                </a:solidFill>
                <a:latin typeface="Calibri" panose="020F0502020204030204" pitchFamily="34" charset="0"/>
                <a:ea typeface="Calibri" panose="020F0502020204030204" pitchFamily="34" charset="0"/>
                <a:hlinkClick r:id="rId5"/>
              </a:rPr>
              <a:t>https://www.chfs.ky.gov/agencies/dcbs/dpp/Documents/reportingchildabuseneglecthandbook.pdf</a:t>
            </a:r>
          </a:p>
          <a:p>
            <a:r>
              <a:rPr lang="en-US" sz="2000" b="1" dirty="0">
                <a:latin typeface="Calibri" panose="020F0502020204030204" pitchFamily="34" charset="0"/>
                <a:ea typeface="Calibri" panose="020F0502020204030204" pitchFamily="34" charset="0"/>
                <a:hlinkClick r:id="rId7"/>
              </a:rPr>
              <a:t>https://www.chfs.ky.gov/agencies/dms/dpi/Pages/fraud-abuse.aspx</a:t>
            </a:r>
            <a:endParaRPr lang="en-US" sz="2000" b="1" dirty="0">
              <a:latin typeface="Calibri" panose="020F0502020204030204" pitchFamily="34" charset="0"/>
              <a:ea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endParaRPr>
          </a:p>
          <a:p>
            <a:r>
              <a:rPr lang="en-US" sz="2000" dirty="0"/>
              <a:t>Adobe Learning Manager (ALM) - To access, you will need to create your own individual account. Account creation requests will no longer be submitted to Medicaid Waiver Management Application (MWMA) technical support staff. Follow the steps below to create your Adobe Learning Manager account. </a:t>
            </a:r>
          </a:p>
          <a:p>
            <a:pPr marL="234950" indent="0">
              <a:buNone/>
            </a:pPr>
            <a:r>
              <a:rPr lang="en-US" sz="2000" dirty="0"/>
              <a:t>To create your account, please select the following link: </a:t>
            </a:r>
            <a:r>
              <a:rPr lang="en-US" sz="2000" u="sng" dirty="0">
                <a:hlinkClick r:id="rId8"/>
              </a:rPr>
              <a:t>Medicaid Waiver Management Application (MWMA) Users</a:t>
            </a:r>
            <a:r>
              <a:rPr lang="en-US" sz="2000" dirty="0"/>
              <a:t>. All users must use this link as a one-time self-registration option to create an account.</a:t>
            </a:r>
          </a:p>
        </p:txBody>
      </p:sp>
    </p:spTree>
    <p:extLst>
      <p:ext uri="{BB962C8B-B14F-4D97-AF65-F5344CB8AC3E}">
        <p14:creationId xmlns:p14="http://schemas.microsoft.com/office/powerpoint/2010/main" val="1843821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DF2DC-6466-9962-ABB1-50CA0A6A40E1}"/>
              </a:ext>
            </a:extLst>
          </p:cNvPr>
          <p:cNvSpPr>
            <a:spLocks noGrp="1"/>
          </p:cNvSpPr>
          <p:nvPr>
            <p:ph type="title"/>
          </p:nvPr>
        </p:nvSpPr>
        <p:spPr>
          <a:xfrm>
            <a:off x="831850" y="432486"/>
            <a:ext cx="8373934" cy="3991233"/>
          </a:xfrm>
        </p:spPr>
        <p:txBody>
          <a:bodyPr>
            <a:normAutofit/>
          </a:bodyPr>
          <a:lstStyle/>
          <a:p>
            <a:r>
              <a:rPr lang="en-US" dirty="0"/>
              <a:t>Department for Aging and Independent Living</a:t>
            </a:r>
            <a:br>
              <a:rPr lang="en-US" dirty="0"/>
            </a:br>
            <a:br>
              <a:rPr lang="en-US" dirty="0"/>
            </a:br>
            <a:endParaRPr lang="en-US" dirty="0"/>
          </a:p>
        </p:txBody>
      </p:sp>
      <p:sp>
        <p:nvSpPr>
          <p:cNvPr id="5" name="Text Placeholder 4">
            <a:extLst>
              <a:ext uri="{FF2B5EF4-FFF2-40B4-BE49-F238E27FC236}">
                <a16:creationId xmlns:a16="http://schemas.microsoft.com/office/drawing/2014/main" id="{67DD36C6-C7B7-C6F5-C35C-703F80B096DD}"/>
              </a:ext>
            </a:extLst>
          </p:cNvPr>
          <p:cNvSpPr>
            <a:spLocks noGrp="1"/>
          </p:cNvSpPr>
          <p:nvPr>
            <p:ph type="body" idx="1"/>
          </p:nvPr>
        </p:nvSpPr>
        <p:spPr>
          <a:xfrm>
            <a:off x="831850" y="2903838"/>
            <a:ext cx="10515600" cy="3185813"/>
          </a:xfrm>
        </p:spPr>
        <p:txBody>
          <a:bodyPr>
            <a:normAutofit/>
          </a:bodyPr>
          <a:lstStyle/>
          <a:p>
            <a:r>
              <a:rPr lang="en-US" sz="4800" dirty="0"/>
              <a:t>877-315-0589</a:t>
            </a:r>
          </a:p>
          <a:p>
            <a:r>
              <a:rPr lang="en-US" sz="4800" dirty="0">
                <a:hlinkClick r:id="rId3"/>
              </a:rPr>
              <a:t>HCBInquiries@ky.gov</a:t>
            </a:r>
            <a:endParaRPr lang="en-US" sz="4800" dirty="0"/>
          </a:p>
          <a:p>
            <a:endParaRPr lang="en-US" sz="4800" dirty="0"/>
          </a:p>
        </p:txBody>
      </p:sp>
      <p:pic>
        <p:nvPicPr>
          <p:cNvPr id="1026" name="Picture 2" descr="Couple Questions Quiz Asking One Simple Question Improves Your Relationship  | Mindfully Question Relationship Questions To Ask Him">
            <a:extLst>
              <a:ext uri="{FF2B5EF4-FFF2-40B4-BE49-F238E27FC236}">
                <a16:creationId xmlns:a16="http://schemas.microsoft.com/office/drawing/2014/main" id="{C8284580-6B3C-CC56-9F1E-1FC34E981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727" y="2174789"/>
            <a:ext cx="4262052" cy="331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0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0564-A181-6E81-3CBB-892DBF4E2632}"/>
              </a:ext>
            </a:extLst>
          </p:cNvPr>
          <p:cNvSpPr>
            <a:spLocks noGrp="1"/>
          </p:cNvSpPr>
          <p:nvPr>
            <p:ph type="title"/>
          </p:nvPr>
        </p:nvSpPr>
        <p:spPr>
          <a:xfrm>
            <a:off x="838200" y="445769"/>
            <a:ext cx="10515600" cy="1540193"/>
          </a:xfrm>
        </p:spPr>
        <p:txBody>
          <a:bodyPr>
            <a:normAutofit fontScale="90000"/>
          </a:bodyPr>
          <a:lstStyle/>
          <a:p>
            <a:pPr algn="ctr"/>
            <a:r>
              <a:rPr lang="en-US" b="1" dirty="0">
                <a:solidFill>
                  <a:schemeClr val="accent5">
                    <a:lumMod val="50000"/>
                  </a:schemeClr>
                </a:solidFill>
              </a:rPr>
              <a:t>Incidents Involving </a:t>
            </a:r>
            <a:br>
              <a:rPr lang="en-US" b="1" dirty="0">
                <a:solidFill>
                  <a:schemeClr val="accent5">
                    <a:lumMod val="50000"/>
                  </a:schemeClr>
                </a:solidFill>
              </a:rPr>
            </a:br>
            <a:r>
              <a:rPr lang="en-US" b="1" dirty="0">
                <a:solidFill>
                  <a:schemeClr val="accent5">
                    <a:lumMod val="50000"/>
                  </a:schemeClr>
                </a:solidFill>
              </a:rPr>
              <a:t>Police or Emergency Personnel </a:t>
            </a:r>
            <a:br>
              <a:rPr lang="en-US" b="1" dirty="0">
                <a:solidFill>
                  <a:schemeClr val="accent5">
                    <a:lumMod val="50000"/>
                  </a:schemeClr>
                </a:solidFill>
              </a:rPr>
            </a:br>
            <a:r>
              <a:rPr lang="en-US" b="1" dirty="0">
                <a:solidFill>
                  <a:schemeClr val="accent5">
                    <a:lumMod val="50000"/>
                  </a:schemeClr>
                </a:solidFill>
              </a:rPr>
              <a:t>are categorized as CRITICAL- Examples</a:t>
            </a:r>
            <a:endParaRPr lang="en-US" dirty="0">
              <a:solidFill>
                <a:schemeClr val="accent5">
                  <a:lumMod val="50000"/>
                </a:schemeClr>
              </a:solidFill>
            </a:endParaRPr>
          </a:p>
        </p:txBody>
      </p:sp>
      <p:graphicFrame>
        <p:nvGraphicFramePr>
          <p:cNvPr id="9" name="Content Placeholder 2">
            <a:extLst>
              <a:ext uri="{FF2B5EF4-FFF2-40B4-BE49-F238E27FC236}">
                <a16:creationId xmlns:a16="http://schemas.microsoft.com/office/drawing/2014/main" id="{52CEF87F-BF64-7B49-9876-48CE0237CEF3}"/>
              </a:ext>
            </a:extLst>
          </p:cNvPr>
          <p:cNvGraphicFramePr>
            <a:graphicFrameLocks noGrp="1"/>
          </p:cNvGraphicFramePr>
          <p:nvPr>
            <p:ph idx="1"/>
            <p:extLst>
              <p:ext uri="{D42A27DB-BD31-4B8C-83A1-F6EECF244321}">
                <p14:modId xmlns:p14="http://schemas.microsoft.com/office/powerpoint/2010/main" val="3489853325"/>
              </p:ext>
            </p:extLst>
          </p:nvPr>
        </p:nvGraphicFramePr>
        <p:xfrm>
          <a:off x="662940" y="1577341"/>
          <a:ext cx="10866120" cy="483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80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CD1DD7D-0ABA-86C3-203C-0AB3C650DC1C}"/>
              </a:ext>
            </a:extLst>
          </p:cNvPr>
          <p:cNvGraphicFramePr/>
          <p:nvPr>
            <p:extLst>
              <p:ext uri="{D42A27DB-BD31-4B8C-83A1-F6EECF244321}">
                <p14:modId xmlns:p14="http://schemas.microsoft.com/office/powerpoint/2010/main" val="3049126128"/>
              </p:ext>
            </p:extLst>
          </p:nvPr>
        </p:nvGraphicFramePr>
        <p:xfrm>
          <a:off x="1348954" y="670983"/>
          <a:ext cx="92020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52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5F3A-3251-3BAD-7966-9E0567792351}"/>
              </a:ext>
            </a:extLst>
          </p:cNvPr>
          <p:cNvSpPr>
            <a:spLocks noGrp="1"/>
          </p:cNvSpPr>
          <p:nvPr>
            <p:ph type="title"/>
          </p:nvPr>
        </p:nvSpPr>
        <p:spPr/>
        <p:txBody>
          <a:bodyPr>
            <a:normAutofit/>
          </a:bodyPr>
          <a:lstStyle/>
          <a:p>
            <a:pPr algn="ctr"/>
            <a:r>
              <a:rPr lang="en-US" sz="6000" b="1" dirty="0">
                <a:solidFill>
                  <a:schemeClr val="accent5">
                    <a:lumMod val="75000"/>
                  </a:schemeClr>
                </a:solidFill>
              </a:rPr>
              <a:t>Medication </a:t>
            </a:r>
          </a:p>
        </p:txBody>
      </p:sp>
      <p:sp>
        <p:nvSpPr>
          <p:cNvPr id="3" name="Content Placeholder 2">
            <a:extLst>
              <a:ext uri="{FF2B5EF4-FFF2-40B4-BE49-F238E27FC236}">
                <a16:creationId xmlns:a16="http://schemas.microsoft.com/office/drawing/2014/main" id="{54B6AFD0-A735-E878-F904-E86C5E2083FB}"/>
              </a:ext>
            </a:extLst>
          </p:cNvPr>
          <p:cNvSpPr>
            <a:spLocks noGrp="1"/>
          </p:cNvSpPr>
          <p:nvPr>
            <p:ph sz="half" idx="1"/>
          </p:nvPr>
        </p:nvSpPr>
        <p:spPr>
          <a:xfrm>
            <a:off x="838200" y="1514475"/>
            <a:ext cx="5181600" cy="4662488"/>
          </a:xfrm>
        </p:spPr>
        <p:txBody>
          <a:bodyPr>
            <a:normAutofit fontScale="92500" lnSpcReduction="20000"/>
          </a:bodyPr>
          <a:lstStyle/>
          <a:p>
            <a:pPr marL="0" indent="0">
              <a:buNone/>
            </a:pPr>
            <a:r>
              <a:rPr lang="en-US" u="sng" dirty="0">
                <a:solidFill>
                  <a:schemeClr val="accent1"/>
                </a:solidFill>
              </a:rPr>
              <a:t>Critical incident</a:t>
            </a:r>
          </a:p>
          <a:p>
            <a:r>
              <a:rPr lang="en-US" dirty="0">
                <a:solidFill>
                  <a:schemeClr val="accent1"/>
                </a:solidFill>
              </a:rPr>
              <a:t>If the participant refuses three or more doses of medication </a:t>
            </a:r>
          </a:p>
          <a:p>
            <a:r>
              <a:rPr lang="en-US" dirty="0">
                <a:solidFill>
                  <a:schemeClr val="accent1"/>
                </a:solidFill>
              </a:rPr>
              <a:t>If it involves an adverse reaction, missing medication or wrong dose/ wrong medication</a:t>
            </a:r>
          </a:p>
          <a:p>
            <a:r>
              <a:rPr lang="en-US" dirty="0">
                <a:solidFill>
                  <a:schemeClr val="accent1"/>
                </a:solidFill>
              </a:rPr>
              <a:t>Medication error is the result of suspected neglect, such as medication being intentionally withheld as punishment or results in the participant’s death.</a:t>
            </a:r>
          </a:p>
          <a:p>
            <a:r>
              <a:rPr lang="en-US" dirty="0">
                <a:solidFill>
                  <a:schemeClr val="accent1"/>
                </a:solidFill>
              </a:rPr>
              <a:t>Medication is alleged to have been stolen.</a:t>
            </a:r>
          </a:p>
        </p:txBody>
      </p:sp>
      <p:sp>
        <p:nvSpPr>
          <p:cNvPr id="4" name="Content Placeholder 3">
            <a:extLst>
              <a:ext uri="{FF2B5EF4-FFF2-40B4-BE49-F238E27FC236}">
                <a16:creationId xmlns:a16="http://schemas.microsoft.com/office/drawing/2014/main" id="{3514575B-A040-C968-52E4-39C75C454D44}"/>
              </a:ext>
            </a:extLst>
          </p:cNvPr>
          <p:cNvSpPr>
            <a:spLocks noGrp="1"/>
          </p:cNvSpPr>
          <p:nvPr>
            <p:ph sz="half" idx="2"/>
          </p:nvPr>
        </p:nvSpPr>
        <p:spPr>
          <a:xfrm>
            <a:off x="6172200" y="1514475"/>
            <a:ext cx="5181600" cy="4662488"/>
          </a:xfrm>
        </p:spPr>
        <p:txBody>
          <a:bodyPr>
            <a:normAutofit fontScale="92500" lnSpcReduction="20000"/>
          </a:bodyPr>
          <a:lstStyle/>
          <a:p>
            <a:pPr marL="0" indent="0">
              <a:buNone/>
            </a:pPr>
            <a:r>
              <a:rPr lang="en-US" u="sng" dirty="0">
                <a:solidFill>
                  <a:schemeClr val="accent1"/>
                </a:solidFill>
              </a:rPr>
              <a:t>Non-Critical</a:t>
            </a:r>
          </a:p>
          <a:p>
            <a:r>
              <a:rPr lang="en-US" dirty="0">
                <a:solidFill>
                  <a:schemeClr val="accent1"/>
                </a:solidFill>
              </a:rPr>
              <a:t>If participants refuses two or  less doses of medication</a:t>
            </a:r>
          </a:p>
        </p:txBody>
      </p:sp>
      <p:sp>
        <p:nvSpPr>
          <p:cNvPr id="9" name="TextBox 8">
            <a:extLst>
              <a:ext uri="{FF2B5EF4-FFF2-40B4-BE49-F238E27FC236}">
                <a16:creationId xmlns:a16="http://schemas.microsoft.com/office/drawing/2014/main" id="{83EF8FF3-775F-8B7F-CA97-A0B5AB2B5A62}"/>
              </a:ext>
            </a:extLst>
          </p:cNvPr>
          <p:cNvSpPr txBox="1"/>
          <p:nvPr/>
        </p:nvSpPr>
        <p:spPr>
          <a:xfrm>
            <a:off x="7606213" y="6937506"/>
            <a:ext cx="2768677" cy="230832"/>
          </a:xfrm>
          <a:prstGeom prst="rect">
            <a:avLst/>
          </a:prstGeom>
          <a:noFill/>
        </p:spPr>
        <p:txBody>
          <a:bodyPr wrap="square" rtlCol="0">
            <a:spAutoFit/>
          </a:bodyPr>
          <a:lstStyle/>
          <a:p>
            <a:r>
              <a:rPr lang="en-US" sz="900" dirty="0">
                <a:hlinkClick r:id="rId3" tooltip="https://foto.wuestenigel.com/the-concept-of-drugs-made-from-natural-plant-materials/"/>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8" name="Picture 7" descr="A picture containing person, watch&#10;&#10;AI-generated content may be incorrect.">
            <a:extLst>
              <a:ext uri="{FF2B5EF4-FFF2-40B4-BE49-F238E27FC236}">
                <a16:creationId xmlns:a16="http://schemas.microsoft.com/office/drawing/2014/main" id="{D3FB34E7-CC8F-C056-C2E7-1EBCB3501F5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5598" y="3028950"/>
            <a:ext cx="3389905" cy="2428406"/>
          </a:xfrm>
          <a:prstGeom prst="rect">
            <a:avLst/>
          </a:prstGeom>
        </p:spPr>
      </p:pic>
    </p:spTree>
    <p:extLst>
      <p:ext uri="{BB962C8B-B14F-4D97-AF65-F5344CB8AC3E}">
        <p14:creationId xmlns:p14="http://schemas.microsoft.com/office/powerpoint/2010/main" val="280786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9E46-DCC2-EA4E-CFD8-1A9234F31F35}"/>
              </a:ext>
            </a:extLst>
          </p:cNvPr>
          <p:cNvSpPr>
            <a:spLocks noGrp="1"/>
          </p:cNvSpPr>
          <p:nvPr>
            <p:ph type="title"/>
          </p:nvPr>
        </p:nvSpPr>
        <p:spPr>
          <a:xfrm>
            <a:off x="95250" y="365125"/>
            <a:ext cx="11887200" cy="949325"/>
          </a:xfrm>
        </p:spPr>
        <p:txBody>
          <a:bodyPr>
            <a:normAutofit/>
          </a:bodyPr>
          <a:lstStyle/>
          <a:p>
            <a:r>
              <a:rPr lang="en-US" sz="4400" b="1" dirty="0">
                <a:solidFill>
                  <a:schemeClr val="accent1"/>
                </a:solidFill>
              </a:rPr>
              <a:t>Incidents That </a:t>
            </a:r>
            <a:r>
              <a:rPr lang="en-US" sz="4400" b="1" u="sng" dirty="0">
                <a:solidFill>
                  <a:schemeClr val="accent1"/>
                </a:solidFill>
              </a:rPr>
              <a:t>Do Not </a:t>
            </a:r>
            <a:r>
              <a:rPr lang="en-US" sz="4400" b="1" dirty="0">
                <a:solidFill>
                  <a:schemeClr val="accent1"/>
                </a:solidFill>
              </a:rPr>
              <a:t>Require an Incident Report</a:t>
            </a:r>
            <a:endParaRPr lang="en-US" dirty="0"/>
          </a:p>
        </p:txBody>
      </p:sp>
      <p:sp>
        <p:nvSpPr>
          <p:cNvPr id="4" name="Content Placeholder 2">
            <a:extLst>
              <a:ext uri="{FF2B5EF4-FFF2-40B4-BE49-F238E27FC236}">
                <a16:creationId xmlns:a16="http://schemas.microsoft.com/office/drawing/2014/main" id="{9C643D62-453F-1292-4ED7-1557B41B0E78}"/>
              </a:ext>
            </a:extLst>
          </p:cNvPr>
          <p:cNvSpPr>
            <a:spLocks noGrp="1"/>
          </p:cNvSpPr>
          <p:nvPr>
            <p:ph idx="1"/>
          </p:nvPr>
        </p:nvSpPr>
        <p:spPr>
          <a:xfrm>
            <a:off x="838200" y="1825625"/>
            <a:ext cx="10515600" cy="4351338"/>
          </a:xfrm>
        </p:spPr>
        <p:txBody>
          <a:bodyPr>
            <a:normAutofit/>
          </a:bodyPr>
          <a:lstStyle/>
          <a:p>
            <a:r>
              <a:rPr lang="en-US" dirty="0">
                <a:solidFill>
                  <a:srgbClr val="0070C0"/>
                </a:solidFill>
              </a:rPr>
              <a:t>Scheduled Medical Procedures/Surgeries</a:t>
            </a:r>
          </a:p>
          <a:p>
            <a:r>
              <a:rPr lang="en-US" dirty="0">
                <a:solidFill>
                  <a:schemeClr val="accent2"/>
                </a:solidFill>
              </a:rPr>
              <a:t>Requests to change a case manager</a:t>
            </a:r>
          </a:p>
          <a:p>
            <a:r>
              <a:rPr lang="en-US" dirty="0">
                <a:solidFill>
                  <a:srgbClr val="00B050"/>
                </a:solidFill>
              </a:rPr>
              <a:t>Requests for services to be placed on hold</a:t>
            </a:r>
          </a:p>
          <a:p>
            <a:r>
              <a:rPr lang="en-US" dirty="0">
                <a:solidFill>
                  <a:srgbClr val="7030A0"/>
                </a:solidFill>
              </a:rPr>
              <a:t>Peer to Peer interactions with no observed impact on health, safety, or welfare</a:t>
            </a:r>
          </a:p>
          <a:p>
            <a:r>
              <a:rPr lang="en-US" dirty="0">
                <a:solidFill>
                  <a:srgbClr val="FF0000"/>
                </a:solidFill>
              </a:rPr>
              <a:t>Lifestyle choices</a:t>
            </a:r>
          </a:p>
          <a:p>
            <a:r>
              <a:rPr lang="en-US" dirty="0">
                <a:solidFill>
                  <a:srgbClr val="009999"/>
                </a:solidFill>
              </a:rPr>
              <a:t>Diagnosis of Flu or Sexually Transmitted Diseases with no suspected abuse</a:t>
            </a:r>
          </a:p>
        </p:txBody>
      </p:sp>
      <p:pic>
        <p:nvPicPr>
          <p:cNvPr id="5" name="Picture 4" descr="Do Not Clipart - ClipArt Best">
            <a:extLst>
              <a:ext uri="{FF2B5EF4-FFF2-40B4-BE49-F238E27FC236}">
                <a16:creationId xmlns:a16="http://schemas.microsoft.com/office/drawing/2014/main" id="{CE9F932F-1A8D-BA03-578A-B67CBD7FF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835" y="1171575"/>
            <a:ext cx="195721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32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4CCEF5F35BFD45B6F4B27B85C10F42" ma:contentTypeVersion="2" ma:contentTypeDescription="Create a new document." ma:contentTypeScope="" ma:versionID="0e5e7957c4bb8710dac767c25ce886a7">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04176145531348693589bfba4b21916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CC3543-31F9-49B6-8FE9-D782E9760CD0}">
  <ds:schemaRefs>
    <ds:schemaRef ds:uri="http://schemas.microsoft.com/office/infopath/2007/PartnerControls"/>
    <ds:schemaRef ds:uri="3549869d-30df-46cb-bb15-5682a93685cb"/>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2a9bcc06-2252-46c7-aeff-8b26d468bb86"/>
    <ds:schemaRef ds:uri="http://www.w3.org/XML/1998/namespace"/>
    <ds:schemaRef ds:uri="http://purl.org/dc/terms/"/>
  </ds:schemaRefs>
</ds:datastoreItem>
</file>

<file path=customXml/itemProps2.xml><?xml version="1.0" encoding="utf-8"?>
<ds:datastoreItem xmlns:ds="http://schemas.openxmlformats.org/officeDocument/2006/customXml" ds:itemID="{F4ECB3C3-BB17-441C-BEE9-010139BAF7F0}"/>
</file>

<file path=customXml/itemProps3.xml><?xml version="1.0" encoding="utf-8"?>
<ds:datastoreItem xmlns:ds="http://schemas.openxmlformats.org/officeDocument/2006/customXml" ds:itemID="{C42BAB92-A517-4464-8ED8-4007698E68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24201</TotalTime>
  <Words>8573</Words>
  <Application>Microsoft Office PowerPoint</Application>
  <PresentationFormat>Widescreen</PresentationFormat>
  <Paragraphs>677</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Aptos</vt:lpstr>
      <vt:lpstr>Arial</vt:lpstr>
      <vt:lpstr>Calibri</vt:lpstr>
      <vt:lpstr>Calibri Light</vt:lpstr>
      <vt:lpstr>Times New Roman</vt:lpstr>
      <vt:lpstr>Office Theme</vt:lpstr>
      <vt:lpstr>PowerPoint Presentation</vt:lpstr>
      <vt:lpstr>Benefits of Critical Incident Reporting </vt:lpstr>
      <vt:lpstr>Examples of Incident Types</vt:lpstr>
      <vt:lpstr>Critical incidents are serious in nature and pose immediate risk to the health, safety, or welfare of a waiver participant or others.</vt:lpstr>
      <vt:lpstr>ALL participant deaths are classified as CRITICAL in nature and require a Risk Mitigation and Investigation Report (RMIR)</vt:lpstr>
      <vt:lpstr>Incidents Involving  Police or Emergency Personnel  are categorized as CRITICAL- Examples</vt:lpstr>
      <vt:lpstr>PowerPoint Presentation</vt:lpstr>
      <vt:lpstr>Medication </vt:lpstr>
      <vt:lpstr>Incidents That Do Not Require an Incident Report</vt:lpstr>
      <vt:lpstr>PowerPoint Presentation</vt:lpstr>
      <vt:lpstr>Incident Reports and Requirements</vt:lpstr>
      <vt:lpstr>Medicaid Waiver Management Application (MWMA) Timeframes </vt:lpstr>
      <vt:lpstr>Incident Documentation Screens</vt:lpstr>
      <vt:lpstr>Notifications</vt:lpstr>
      <vt:lpstr>Notifications – Required Reporting </vt:lpstr>
      <vt:lpstr>Reporting Abuse, Neglect and Exploitation</vt:lpstr>
      <vt:lpstr>Reporting Fraud, Waste, and Abuse</vt:lpstr>
      <vt:lpstr>Is a Risk Mitigation and Investigation Report required?  Give careful consideration to this question!</vt:lpstr>
      <vt:lpstr>Recategorize an Incident</vt:lpstr>
      <vt:lpstr>A Few Examples –  Risk Mitigation and Investigation Report  </vt:lpstr>
      <vt:lpstr>Risk Mitigation and Investigation Report (RMIR) Instructions </vt:lpstr>
      <vt:lpstr>Be Timely AND Investigate</vt:lpstr>
      <vt:lpstr>Investigate – What Does That Look Like?</vt:lpstr>
      <vt:lpstr>PowerPoint Presentation</vt:lpstr>
      <vt:lpstr>Risk Mitigation and Investigation Report (RMIR):  Provider Actions Taken</vt:lpstr>
      <vt:lpstr>PowerPoint Presentation</vt:lpstr>
      <vt:lpstr>   Case Manager Sign-Off SIGN-OFFCM SIGN-OFFM SIGN-OFFCMSIGN-OFF</vt:lpstr>
      <vt:lpstr>Case Manager  Fact Finding Screens </vt:lpstr>
      <vt:lpstr>7 Ways to Prevent a Request for Information (RFI)</vt:lpstr>
      <vt:lpstr>PowerPoint Presentation</vt:lpstr>
      <vt:lpstr>Critical Incidents &amp; Performance Measures</vt:lpstr>
      <vt:lpstr>PowerPoint Presentation</vt:lpstr>
      <vt:lpstr>Health, Safety, and Welfare </vt:lpstr>
      <vt:lpstr>Be mindful of the definitions</vt:lpstr>
      <vt:lpstr>Restraints and Seclusions</vt:lpstr>
      <vt:lpstr>PowerPoint Presentation</vt:lpstr>
      <vt:lpstr>Devote the Time…Ask the Questions </vt:lpstr>
      <vt:lpstr>PowerPoint Presentation</vt:lpstr>
      <vt:lpstr>PowerPoint Presentation</vt:lpstr>
      <vt:lpstr>Falls</vt:lpstr>
      <vt:lpstr>Emergency Room Visits</vt:lpstr>
      <vt:lpstr>Inability to Access Services</vt:lpstr>
      <vt:lpstr>Support System</vt:lpstr>
      <vt:lpstr>Benefits of Preventative Efforts</vt:lpstr>
      <vt:lpstr>Where do we go from here?</vt:lpstr>
      <vt:lpstr>Reports in Medicaid Waiver Management Application (MWMA) </vt:lpstr>
      <vt:lpstr>PowerPoint Presentation</vt:lpstr>
      <vt:lpstr>EVALUATION</vt:lpstr>
      <vt:lpstr>PowerPoint Presentation</vt:lpstr>
      <vt:lpstr>RESOURCES</vt:lpstr>
      <vt:lpstr>Department for Aging and Independent Living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Incident Training</dc:title>
  <dc:creator>Mitchell, Brice J (CHFS)</dc:creator>
  <cp:lastModifiedBy>Grubbs, Crissy C (CHFS DAIL DQL)</cp:lastModifiedBy>
  <cp:revision>35</cp:revision>
  <cp:lastPrinted>2025-10-07T12:40:31Z</cp:lastPrinted>
  <dcterms:created xsi:type="dcterms:W3CDTF">2022-07-12T13:08:44Z</dcterms:created>
  <dcterms:modified xsi:type="dcterms:W3CDTF">2025-10-20T12:28:39Z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0x010100274CCEF5F35BFD45B6F4B27B85C10F42</vt:lpwstr>
  </property>
</Properties>
</file>